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469" r:id="rId4"/>
    <p:sldId id="462" r:id="rId5"/>
    <p:sldId id="260" r:id="rId6"/>
    <p:sldId id="463" r:id="rId7"/>
    <p:sldId id="278" r:id="rId8"/>
    <p:sldId id="465" r:id="rId9"/>
    <p:sldId id="467" r:id="rId10"/>
    <p:sldId id="470" r:id="rId11"/>
    <p:sldId id="466" r:id="rId12"/>
    <p:sldId id="471" r:id="rId13"/>
    <p:sldId id="472" r:id="rId14"/>
    <p:sldId id="473" r:id="rId15"/>
    <p:sldId id="475" r:id="rId16"/>
    <p:sldId id="474" r:id="rId17"/>
    <p:sldId id="476" r:id="rId18"/>
    <p:sldId id="477" r:id="rId19"/>
    <p:sldId id="480" r:id="rId20"/>
    <p:sldId id="481" r:id="rId21"/>
    <p:sldId id="482" r:id="rId22"/>
    <p:sldId id="483" r:id="rId23"/>
    <p:sldId id="262" r:id="rId24"/>
    <p:sldId id="478" r:id="rId25"/>
    <p:sldId id="258" r:id="rId26"/>
    <p:sldId id="259" r:id="rId27"/>
    <p:sldId id="479" r:id="rId28"/>
    <p:sldId id="261" r:id="rId29"/>
    <p:sldId id="263" r:id="rId30"/>
    <p:sldId id="264" r:id="rId31"/>
    <p:sldId id="265" r:id="rId32"/>
  </p:sldIdLst>
  <p:sldSz cx="9144000" cy="5143500" type="screen16x9"/>
  <p:notesSz cx="6858000" cy="9144000"/>
  <p:embeddedFontLst>
    <p:embeddedFont>
      <p:font typeface="Consolas" panose="020B0609020204030204" pitchFamily="49" charset="0"/>
      <p:regular r:id="rId34"/>
      <p:bold r:id="rId35"/>
      <p:italic r:id="rId36"/>
      <p:boldItalic r:id="rId37"/>
    </p:embeddedFont>
    <p:embeddedFont>
      <p:font typeface="Lato" panose="020B0604020202020204" charset="0"/>
      <p:regular r:id="rId38"/>
      <p:bold r:id="rId39"/>
      <p:italic r:id="rId40"/>
      <p:boldItalic r:id="rId41"/>
    </p:embeddedFont>
    <p:embeddedFont>
      <p:font typeface="Raleway" panose="020B0604020202020204" charset="0"/>
      <p:regular r:id="rId42"/>
      <p:bold r:id="rId43"/>
      <p:italic r:id="rId44"/>
      <p:boldItalic r:id="rId45"/>
    </p:embeddedFont>
    <p:embeddedFont>
      <p:font typeface="Segoe UI" panose="020B0502040204020203"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8014" autoAdjust="0"/>
  </p:normalViewPr>
  <p:slideViewPr>
    <p:cSldViewPr snapToGrid="0" snapToObjects="1">
      <p:cViewPr varScale="1">
        <p:scale>
          <a:sx n="132" d="100"/>
          <a:sy n="132" d="100"/>
        </p:scale>
        <p:origin x="1014" y="120"/>
      </p:cViewPr>
      <p:guideLst/>
    </p:cSldViewPr>
  </p:slideViewPr>
  <p:outlineViewPr>
    <p:cViewPr>
      <p:scale>
        <a:sx n="33" d="100"/>
        <a:sy n="33" d="100"/>
      </p:scale>
      <p:origin x="0" y="-156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en.wikipedia.org/wiki/Databricks" TargetMode="External"/><Relationship Id="rId1" Type="http://schemas.openxmlformats.org/officeDocument/2006/relationships/image" Target="../media/image18.png"/><Relationship Id="rId4"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en.wikipedia.org/wiki/Databricks" TargetMode="External"/><Relationship Id="rId1" Type="http://schemas.openxmlformats.org/officeDocument/2006/relationships/image" Target="../media/image18.pn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C84CD-128B-447D-B4CA-2FD638ED1B4F}" type="doc">
      <dgm:prSet loTypeId="urn:microsoft.com/office/officeart/2008/layout/BendingPictureCaptionList" loCatId="picture" qsTypeId="urn:microsoft.com/office/officeart/2005/8/quickstyle/simple1" qsCatId="simple" csTypeId="urn:microsoft.com/office/officeart/2005/8/colors/accent2_1" csCatId="accent2" phldr="1"/>
      <dgm:spPr/>
      <dgm:t>
        <a:bodyPr/>
        <a:lstStyle/>
        <a:p>
          <a:endParaRPr lang="en-US"/>
        </a:p>
      </dgm:t>
    </dgm:pt>
    <dgm:pt modelId="{886AB62C-E07D-4E40-A774-9D4257356BFB}">
      <dgm:prSet phldrT="[Text]"/>
      <dgm:spPr/>
      <dgm:t>
        <a:bodyPr/>
        <a:lstStyle/>
        <a:p>
          <a:r>
            <a:rPr lang="en-US" dirty="0"/>
            <a:t>TensorFlow</a:t>
          </a:r>
        </a:p>
      </dgm:t>
    </dgm:pt>
    <dgm:pt modelId="{B17B5C90-AB1E-4C30-AE6B-AA61BF482FFF}" type="parTrans" cxnId="{860CBB09-32D4-4EFA-9A8E-FDFDF61461E7}">
      <dgm:prSet/>
      <dgm:spPr/>
      <dgm:t>
        <a:bodyPr/>
        <a:lstStyle/>
        <a:p>
          <a:endParaRPr lang="en-US"/>
        </a:p>
      </dgm:t>
    </dgm:pt>
    <dgm:pt modelId="{49611D7F-87BF-46A1-A71C-DAA27167EDF1}" type="sibTrans" cxnId="{860CBB09-32D4-4EFA-9A8E-FDFDF61461E7}">
      <dgm:prSet/>
      <dgm:spPr/>
      <dgm:t>
        <a:bodyPr/>
        <a:lstStyle/>
        <a:p>
          <a:endParaRPr lang="en-US"/>
        </a:p>
      </dgm:t>
    </dgm:pt>
    <dgm:pt modelId="{57F1B44A-B374-492A-A501-7719B70C8B24}">
      <dgm:prSet phldrT="[Text]"/>
      <dgm:spPr/>
      <dgm:t>
        <a:bodyPr/>
        <a:lstStyle/>
        <a:p>
          <a:r>
            <a:rPr lang="en-US" dirty="0"/>
            <a:t>CNTK</a:t>
          </a:r>
        </a:p>
      </dgm:t>
    </dgm:pt>
    <dgm:pt modelId="{6A50D151-6745-476E-A615-D1E507813531}" type="parTrans" cxnId="{376B7A7A-5FAA-4A7B-BCE0-9089557940A6}">
      <dgm:prSet/>
      <dgm:spPr/>
      <dgm:t>
        <a:bodyPr/>
        <a:lstStyle/>
        <a:p>
          <a:endParaRPr lang="en-US"/>
        </a:p>
      </dgm:t>
    </dgm:pt>
    <dgm:pt modelId="{1709ABA1-02EC-4B94-BE82-429346272299}" type="sibTrans" cxnId="{376B7A7A-5FAA-4A7B-BCE0-9089557940A6}">
      <dgm:prSet/>
      <dgm:spPr/>
      <dgm:t>
        <a:bodyPr/>
        <a:lstStyle/>
        <a:p>
          <a:endParaRPr lang="en-US"/>
        </a:p>
      </dgm:t>
    </dgm:pt>
    <dgm:pt modelId="{5379B01A-D704-4B73-8813-71A9E8430118}">
      <dgm:prSet phldrT="[Text]"/>
      <dgm:spPr/>
      <dgm:t>
        <a:bodyPr/>
        <a:lstStyle/>
        <a:p>
          <a:r>
            <a:rPr lang="en-US" dirty="0" err="1"/>
            <a:t>MXNet</a:t>
          </a:r>
          <a:endParaRPr lang="en-US" dirty="0"/>
        </a:p>
      </dgm:t>
    </dgm:pt>
    <dgm:pt modelId="{C4DC2206-20D8-45E7-AFEA-4079A9D969DE}" type="parTrans" cxnId="{65A73087-E5B6-4F5A-A0C3-E95F79B6A801}">
      <dgm:prSet/>
      <dgm:spPr/>
      <dgm:t>
        <a:bodyPr/>
        <a:lstStyle/>
        <a:p>
          <a:endParaRPr lang="en-US"/>
        </a:p>
      </dgm:t>
    </dgm:pt>
    <dgm:pt modelId="{C3EFA8E4-8ACB-44BD-8E97-A66D4D831D4E}" type="sibTrans" cxnId="{65A73087-E5B6-4F5A-A0C3-E95F79B6A801}">
      <dgm:prSet/>
      <dgm:spPr/>
      <dgm:t>
        <a:bodyPr/>
        <a:lstStyle/>
        <a:p>
          <a:endParaRPr lang="en-US"/>
        </a:p>
      </dgm:t>
    </dgm:pt>
    <dgm:pt modelId="{13288100-06F3-449C-8696-3C7B79525EA1}">
      <dgm:prSet phldrT="[Text]"/>
      <dgm:spPr/>
      <dgm:t>
        <a:bodyPr/>
        <a:lstStyle/>
        <a:p>
          <a:r>
            <a:rPr lang="en-US" dirty="0"/>
            <a:t>Microsoft</a:t>
          </a:r>
        </a:p>
      </dgm:t>
    </dgm:pt>
    <dgm:pt modelId="{9C810C7F-9A76-4A80-A55E-23FCBAA4EE8F}" type="parTrans" cxnId="{4B6579F0-EC34-4044-A860-18D330A9000A}">
      <dgm:prSet/>
      <dgm:spPr/>
      <dgm:t>
        <a:bodyPr/>
        <a:lstStyle/>
        <a:p>
          <a:endParaRPr lang="en-US"/>
        </a:p>
      </dgm:t>
    </dgm:pt>
    <dgm:pt modelId="{26AAECF0-4449-448C-A6BA-7F344BED022F}" type="sibTrans" cxnId="{4B6579F0-EC34-4044-A860-18D330A9000A}">
      <dgm:prSet/>
      <dgm:spPr/>
      <dgm:t>
        <a:bodyPr/>
        <a:lstStyle/>
        <a:p>
          <a:endParaRPr lang="en-US"/>
        </a:p>
      </dgm:t>
    </dgm:pt>
    <dgm:pt modelId="{D86D4BCD-5DA2-4C0D-AF22-79122373A49F}">
      <dgm:prSet phldrT="[Text]"/>
      <dgm:spPr/>
      <dgm:t>
        <a:bodyPr/>
        <a:lstStyle/>
        <a:p>
          <a:r>
            <a:rPr lang="en-US" dirty="0"/>
            <a:t>Google</a:t>
          </a:r>
        </a:p>
      </dgm:t>
    </dgm:pt>
    <dgm:pt modelId="{C0F5C56E-46B7-4DE5-94D0-088E397920D9}" type="parTrans" cxnId="{FE0018F7-C8E7-4F0B-9A80-48B310B901F8}">
      <dgm:prSet/>
      <dgm:spPr/>
      <dgm:t>
        <a:bodyPr/>
        <a:lstStyle/>
        <a:p>
          <a:endParaRPr lang="en-US"/>
        </a:p>
      </dgm:t>
    </dgm:pt>
    <dgm:pt modelId="{6BB0A179-6685-4482-94C5-8DF5B8DD9944}" type="sibTrans" cxnId="{FE0018F7-C8E7-4F0B-9A80-48B310B901F8}">
      <dgm:prSet/>
      <dgm:spPr/>
      <dgm:t>
        <a:bodyPr/>
        <a:lstStyle/>
        <a:p>
          <a:endParaRPr lang="en-US"/>
        </a:p>
      </dgm:t>
    </dgm:pt>
    <dgm:pt modelId="{A832E752-3C43-4361-8ED3-5EA2D61EEF99}">
      <dgm:prSet phldrT="[Text]"/>
      <dgm:spPr/>
      <dgm:t>
        <a:bodyPr/>
        <a:lstStyle/>
        <a:p>
          <a:r>
            <a:rPr lang="en-US" dirty="0"/>
            <a:t>Apache</a:t>
          </a:r>
        </a:p>
      </dgm:t>
    </dgm:pt>
    <dgm:pt modelId="{90182E50-3AB7-49BA-BACF-4E7505A2F35E}" type="parTrans" cxnId="{13A4B7DF-EF9F-41F6-ABBE-75396B2E946C}">
      <dgm:prSet/>
      <dgm:spPr/>
      <dgm:t>
        <a:bodyPr/>
        <a:lstStyle/>
        <a:p>
          <a:endParaRPr lang="en-US"/>
        </a:p>
      </dgm:t>
    </dgm:pt>
    <dgm:pt modelId="{76CD028D-2A13-4E7A-A8D6-12CC3B4ECF0D}" type="sibTrans" cxnId="{13A4B7DF-EF9F-41F6-ABBE-75396B2E946C}">
      <dgm:prSet/>
      <dgm:spPr/>
      <dgm:t>
        <a:bodyPr/>
        <a:lstStyle/>
        <a:p>
          <a:endParaRPr lang="en-US"/>
        </a:p>
      </dgm:t>
    </dgm:pt>
    <dgm:pt modelId="{A54087D1-D23C-48B9-98E3-4F2709C23B79}">
      <dgm:prSet phldrT="[Text]"/>
      <dgm:spPr/>
      <dgm:t>
        <a:bodyPr/>
        <a:lstStyle/>
        <a:p>
          <a:r>
            <a:rPr lang="en-US" dirty="0" err="1"/>
            <a:t>PyTorch</a:t>
          </a:r>
          <a:endParaRPr lang="en-US" dirty="0"/>
        </a:p>
      </dgm:t>
    </dgm:pt>
    <dgm:pt modelId="{68E71A63-D7F1-48CD-808B-8EFB9102A62A}" type="parTrans" cxnId="{9EFBE253-D54E-4CD3-8136-9D5FAC4D5FBD}">
      <dgm:prSet/>
      <dgm:spPr/>
      <dgm:t>
        <a:bodyPr/>
        <a:lstStyle/>
        <a:p>
          <a:endParaRPr lang="en-US"/>
        </a:p>
      </dgm:t>
    </dgm:pt>
    <dgm:pt modelId="{1982D0F3-636B-461C-9E22-125F9165E077}" type="sibTrans" cxnId="{9EFBE253-D54E-4CD3-8136-9D5FAC4D5FBD}">
      <dgm:prSet/>
      <dgm:spPr/>
      <dgm:t>
        <a:bodyPr/>
        <a:lstStyle/>
        <a:p>
          <a:endParaRPr lang="en-US"/>
        </a:p>
      </dgm:t>
    </dgm:pt>
    <dgm:pt modelId="{B8490A85-E4D3-4990-8170-5293E9F78AAB}">
      <dgm:prSet phldrT="[Text]"/>
      <dgm:spPr/>
      <dgm:t>
        <a:bodyPr/>
        <a:lstStyle/>
        <a:p>
          <a:r>
            <a:rPr lang="en-US" dirty="0" err="1"/>
            <a:t>Chainer</a:t>
          </a:r>
          <a:endParaRPr lang="en-US" dirty="0"/>
        </a:p>
      </dgm:t>
    </dgm:pt>
    <dgm:pt modelId="{B5D9000C-F157-469A-BD68-B93F3909C90E}" type="parTrans" cxnId="{48A006CD-DA10-4705-93E8-AA75DC3BBF27}">
      <dgm:prSet/>
      <dgm:spPr/>
      <dgm:t>
        <a:bodyPr/>
        <a:lstStyle/>
        <a:p>
          <a:endParaRPr lang="en-US"/>
        </a:p>
      </dgm:t>
    </dgm:pt>
    <dgm:pt modelId="{02743429-7C2E-4AB3-A588-58E3DA6CCE99}" type="sibTrans" cxnId="{48A006CD-DA10-4705-93E8-AA75DC3BBF27}">
      <dgm:prSet/>
      <dgm:spPr/>
      <dgm:t>
        <a:bodyPr/>
        <a:lstStyle/>
        <a:p>
          <a:endParaRPr lang="en-US"/>
        </a:p>
      </dgm:t>
    </dgm:pt>
    <dgm:pt modelId="{E2FF3BF7-7BA6-4D98-BCB2-B28A6FF5BA26}">
      <dgm:prSet phldrT="[Text]"/>
      <dgm:spPr/>
      <dgm:t>
        <a:bodyPr/>
        <a:lstStyle/>
        <a:p>
          <a:r>
            <a:rPr lang="en-US" dirty="0"/>
            <a:t>Facebook</a:t>
          </a:r>
        </a:p>
      </dgm:t>
    </dgm:pt>
    <dgm:pt modelId="{4037E5AA-443F-4567-A694-FA24C0A425C6}" type="parTrans" cxnId="{8EEB3FED-05B3-483D-A3F4-8F33D2927D2E}">
      <dgm:prSet/>
      <dgm:spPr/>
      <dgm:t>
        <a:bodyPr/>
        <a:lstStyle/>
        <a:p>
          <a:endParaRPr lang="en-US"/>
        </a:p>
      </dgm:t>
    </dgm:pt>
    <dgm:pt modelId="{0FBD3DB5-3229-494C-824A-36A348ABF6C2}" type="sibTrans" cxnId="{8EEB3FED-05B3-483D-A3F4-8F33D2927D2E}">
      <dgm:prSet/>
      <dgm:spPr/>
      <dgm:t>
        <a:bodyPr/>
        <a:lstStyle/>
        <a:p>
          <a:endParaRPr lang="en-US"/>
        </a:p>
      </dgm:t>
    </dgm:pt>
    <dgm:pt modelId="{5EF346A7-EF6C-4A7B-B5B8-A4AE0445C109}">
      <dgm:prSet phldrT="[Text]"/>
      <dgm:spPr/>
      <dgm:t>
        <a:bodyPr/>
        <a:lstStyle/>
        <a:p>
          <a:r>
            <a:rPr lang="en-US" dirty="0"/>
            <a:t>Caffe2</a:t>
          </a:r>
        </a:p>
      </dgm:t>
    </dgm:pt>
    <dgm:pt modelId="{1127EA94-1212-4403-9BA3-F449254B33E8}" type="parTrans" cxnId="{6E8C2087-F37C-4375-8242-C98281154DBE}">
      <dgm:prSet/>
      <dgm:spPr/>
      <dgm:t>
        <a:bodyPr/>
        <a:lstStyle/>
        <a:p>
          <a:endParaRPr lang="en-US"/>
        </a:p>
      </dgm:t>
    </dgm:pt>
    <dgm:pt modelId="{5139FC58-2731-4037-89F0-1FACC2FAFD24}" type="sibTrans" cxnId="{6E8C2087-F37C-4375-8242-C98281154DBE}">
      <dgm:prSet/>
      <dgm:spPr/>
      <dgm:t>
        <a:bodyPr/>
        <a:lstStyle/>
        <a:p>
          <a:endParaRPr lang="en-US"/>
        </a:p>
      </dgm:t>
    </dgm:pt>
    <dgm:pt modelId="{56CACE02-C7E4-48F0-B797-1B0E6EB9E049}">
      <dgm:prSet phldrT="[Text]"/>
      <dgm:spPr/>
      <dgm:t>
        <a:bodyPr/>
        <a:lstStyle/>
        <a:p>
          <a:r>
            <a:rPr lang="en-US" dirty="0"/>
            <a:t>Berkeley</a:t>
          </a:r>
        </a:p>
      </dgm:t>
    </dgm:pt>
    <dgm:pt modelId="{E91609BC-9229-4666-9BBF-61C29140F0E6}" type="parTrans" cxnId="{A33D0AF1-6D84-4166-9F5B-739F8847A75E}">
      <dgm:prSet/>
      <dgm:spPr/>
      <dgm:t>
        <a:bodyPr/>
        <a:lstStyle/>
        <a:p>
          <a:endParaRPr lang="en-US"/>
        </a:p>
      </dgm:t>
    </dgm:pt>
    <dgm:pt modelId="{F7E8DB09-E8EA-4C9C-AABC-73A3C3F468BB}" type="sibTrans" cxnId="{A33D0AF1-6D84-4166-9F5B-739F8847A75E}">
      <dgm:prSet/>
      <dgm:spPr/>
      <dgm:t>
        <a:bodyPr/>
        <a:lstStyle/>
        <a:p>
          <a:endParaRPr lang="en-US"/>
        </a:p>
      </dgm:t>
    </dgm:pt>
    <dgm:pt modelId="{782127B8-EF8E-4386-A267-002425480758}">
      <dgm:prSet phldrT="[Text]"/>
      <dgm:spPr>
        <a:ln>
          <a:solidFill>
            <a:schemeClr val="accent1"/>
          </a:solidFill>
        </a:ln>
      </dgm:spPr>
      <dgm:t>
        <a:bodyPr/>
        <a:lstStyle/>
        <a:p>
          <a:r>
            <a:rPr lang="en-US" sz="1300" kern="1200"/>
            <a:t>Keras</a:t>
          </a:r>
          <a:endParaRPr lang="en-US" sz="1300" kern="1200" dirty="0"/>
        </a:p>
      </dgm:t>
    </dgm:pt>
    <dgm:pt modelId="{D5338C40-0EF5-4BE4-AD1D-991C0BA5B9B0}" type="parTrans" cxnId="{00DE292E-5CCF-4EB5-A25D-743D405FD34A}">
      <dgm:prSet/>
      <dgm:spPr/>
      <dgm:t>
        <a:bodyPr/>
        <a:lstStyle/>
        <a:p>
          <a:endParaRPr lang="en-US"/>
        </a:p>
      </dgm:t>
    </dgm:pt>
    <dgm:pt modelId="{FF746351-AD32-4D99-93BB-5540470EBF6E}" type="sibTrans" cxnId="{00DE292E-5CCF-4EB5-A25D-743D405FD34A}">
      <dgm:prSet/>
      <dgm:spPr/>
      <dgm:t>
        <a:bodyPr/>
        <a:lstStyle/>
        <a:p>
          <a:endParaRPr lang="en-US"/>
        </a:p>
      </dgm:t>
    </dgm:pt>
    <dgm:pt modelId="{F636F862-B5C1-4B5A-A226-79E3EE0EB904}">
      <dgm:prSet phldrT="[Text]" custT="1"/>
      <dgm:spPr>
        <a:ln>
          <a:solidFill>
            <a:schemeClr val="accent1"/>
          </a:solidFill>
        </a:ln>
      </dgm:spPr>
      <dgm:t>
        <a:bodyPr/>
        <a:lstStyle/>
        <a:p>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gm:t>
    </dgm:pt>
    <dgm:pt modelId="{61BFCD30-A276-49ED-986B-9ECB1B5DA09B}" type="parTrans" cxnId="{79BC268F-BAA0-4DD2-BE70-CAACEE24E1F5}">
      <dgm:prSet/>
      <dgm:spPr/>
      <dgm:t>
        <a:bodyPr/>
        <a:lstStyle/>
        <a:p>
          <a:endParaRPr lang="en-US"/>
        </a:p>
      </dgm:t>
    </dgm:pt>
    <dgm:pt modelId="{7B34FBDB-E4F4-4C3E-9F48-D61180A6709F}" type="sibTrans" cxnId="{79BC268F-BAA0-4DD2-BE70-CAACEE24E1F5}">
      <dgm:prSet/>
      <dgm:spPr/>
      <dgm:t>
        <a:bodyPr/>
        <a:lstStyle/>
        <a:p>
          <a:endParaRPr lang="en-US"/>
        </a:p>
      </dgm:t>
    </dgm:pt>
    <dgm:pt modelId="{F1B571F8-A0A6-4932-8CBA-8046FB668FA4}">
      <dgm:prSet phldrT="[Text]"/>
      <dgm:spPr/>
      <dgm:t>
        <a:bodyPr/>
        <a:lstStyle/>
        <a:p>
          <a:r>
            <a:rPr lang="en-US" dirty="0"/>
            <a:t>Preferred Networks</a:t>
          </a:r>
        </a:p>
      </dgm:t>
    </dgm:pt>
    <dgm:pt modelId="{C1567978-5C6A-44BD-9A31-6AD2A8932E72}" type="parTrans" cxnId="{796BDB5D-BABF-4E18-BFF3-E4429BC0DCA2}">
      <dgm:prSet/>
      <dgm:spPr/>
      <dgm:t>
        <a:bodyPr/>
        <a:lstStyle/>
        <a:p>
          <a:endParaRPr lang="en-US"/>
        </a:p>
      </dgm:t>
    </dgm:pt>
    <dgm:pt modelId="{799E75E9-4E47-403A-95E8-903F0E874C09}" type="sibTrans" cxnId="{796BDB5D-BABF-4E18-BFF3-E4429BC0DCA2}">
      <dgm:prSet/>
      <dgm:spPr/>
      <dgm:t>
        <a:bodyPr/>
        <a:lstStyle/>
        <a:p>
          <a:endParaRPr lang="en-US"/>
        </a:p>
      </dgm:t>
    </dgm:pt>
    <dgm:pt modelId="{07535B4E-EC58-4980-BDD9-08A519DC0C62}">
      <dgm:prSet phldrT="[Text]"/>
      <dgm:spPr/>
      <dgm:t>
        <a:bodyPr/>
        <a:lstStyle/>
        <a:p>
          <a:r>
            <a:rPr lang="en-US" dirty="0"/>
            <a:t>Theano</a:t>
          </a:r>
        </a:p>
      </dgm:t>
    </dgm:pt>
    <dgm:pt modelId="{07146E5B-6C88-4FFB-8C88-20356843AE2E}" type="parTrans" cxnId="{BE35B1B1-EFA1-47E9-A4D2-EEE1B8961DF6}">
      <dgm:prSet/>
      <dgm:spPr/>
      <dgm:t>
        <a:bodyPr/>
        <a:lstStyle/>
        <a:p>
          <a:endParaRPr lang="en-US"/>
        </a:p>
      </dgm:t>
    </dgm:pt>
    <dgm:pt modelId="{F2A29AE5-B74B-4D34-97AE-A0D5E382AFBD}" type="sibTrans" cxnId="{BE35B1B1-EFA1-47E9-A4D2-EEE1B8961DF6}">
      <dgm:prSet/>
      <dgm:spPr/>
      <dgm:t>
        <a:bodyPr/>
        <a:lstStyle/>
        <a:p>
          <a:endParaRPr lang="en-US"/>
        </a:p>
      </dgm:t>
    </dgm:pt>
    <dgm:pt modelId="{0E354048-53A9-4390-B960-4EC5490ABF61}">
      <dgm:prSet phldrT="[Text]"/>
      <dgm:spPr/>
      <dgm:t>
        <a:bodyPr/>
        <a:lstStyle/>
        <a:p>
          <a:r>
            <a:rPr lang="en-US" dirty="0"/>
            <a:t>University of Montreal</a:t>
          </a:r>
        </a:p>
      </dgm:t>
    </dgm:pt>
    <dgm:pt modelId="{0B3DB71D-41C6-47F0-8586-D363D858D908}" type="parTrans" cxnId="{52B63EE2-64D6-4EE6-B52C-A3C0813479D6}">
      <dgm:prSet/>
      <dgm:spPr/>
      <dgm:t>
        <a:bodyPr/>
        <a:lstStyle/>
        <a:p>
          <a:endParaRPr lang="en-US"/>
        </a:p>
      </dgm:t>
    </dgm:pt>
    <dgm:pt modelId="{A1B247CC-444B-453E-9B1C-79B825B194A3}" type="sibTrans" cxnId="{52B63EE2-64D6-4EE6-B52C-A3C0813479D6}">
      <dgm:prSet/>
      <dgm:spPr/>
      <dgm:t>
        <a:bodyPr/>
        <a:lstStyle/>
        <a:p>
          <a:endParaRPr lang="en-US"/>
        </a:p>
      </dgm:t>
    </dgm:pt>
    <dgm:pt modelId="{5D167D27-C3CE-44B7-AE65-5D4F82FBE282}" type="pres">
      <dgm:prSet presAssocID="{E45C84CD-128B-447D-B4CA-2FD638ED1B4F}" presName="Name0" presStyleCnt="0">
        <dgm:presLayoutVars>
          <dgm:dir/>
          <dgm:resizeHandles val="exact"/>
        </dgm:presLayoutVars>
      </dgm:prSet>
      <dgm:spPr/>
    </dgm:pt>
    <dgm:pt modelId="{58F91D27-2C09-4095-8AE3-B2F409551BD3}" type="pres">
      <dgm:prSet presAssocID="{886AB62C-E07D-4E40-A774-9D4257356BFB}" presName="composite" presStyleCnt="0"/>
      <dgm:spPr/>
    </dgm:pt>
    <dgm:pt modelId="{C8492538-4D44-408E-9AB3-F16AFF95B243}" type="pres">
      <dgm:prSet presAssocID="{886AB62C-E07D-4E40-A774-9D4257356BFB}" presName="rect1" presStyleLbl="bgImgPlac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097B1A31-E660-4A20-BDC2-31027C9F5EF2}" type="pres">
      <dgm:prSet presAssocID="{886AB62C-E07D-4E40-A774-9D4257356BFB}" presName="wedgeRectCallout1" presStyleLbl="node1" presStyleIdx="0" presStyleCnt="8">
        <dgm:presLayoutVars>
          <dgm:bulletEnabled val="1"/>
        </dgm:presLayoutVars>
      </dgm:prSet>
      <dgm:spPr/>
    </dgm:pt>
    <dgm:pt modelId="{6819046D-18A8-4121-92EA-5358BE0DD168}" type="pres">
      <dgm:prSet presAssocID="{49611D7F-87BF-46A1-A71C-DAA27167EDF1}" presName="sibTrans" presStyleCnt="0"/>
      <dgm:spPr/>
    </dgm:pt>
    <dgm:pt modelId="{89915CDF-2579-4E98-9A6E-BBA9D1E3195C}" type="pres">
      <dgm:prSet presAssocID="{57F1B44A-B374-492A-A501-7719B70C8B24}" presName="composite" presStyleCnt="0"/>
      <dgm:spPr/>
    </dgm:pt>
    <dgm:pt modelId="{BA44DBB0-E47B-44C3-BFCA-64DCF85748D1}" type="pres">
      <dgm:prSet presAssocID="{57F1B44A-B374-492A-A501-7719B70C8B24}" presName="rect1" presStyleLbl="b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dgm:spPr>
    </dgm:pt>
    <dgm:pt modelId="{4C306970-887A-4A67-B744-2168F081C839}" type="pres">
      <dgm:prSet presAssocID="{57F1B44A-B374-492A-A501-7719B70C8B24}" presName="wedgeRectCallout1" presStyleLbl="node1" presStyleIdx="1" presStyleCnt="8">
        <dgm:presLayoutVars>
          <dgm:bulletEnabled val="1"/>
        </dgm:presLayoutVars>
      </dgm:prSet>
      <dgm:spPr/>
    </dgm:pt>
    <dgm:pt modelId="{8824465A-5063-4AD8-B496-19BFF33D5A44}" type="pres">
      <dgm:prSet presAssocID="{1709ABA1-02EC-4B94-BE82-429346272299}" presName="sibTrans" presStyleCnt="0"/>
      <dgm:spPr/>
    </dgm:pt>
    <dgm:pt modelId="{EEAF3AEB-3A78-4070-9CE0-348BB7AEBC5E}" type="pres">
      <dgm:prSet presAssocID="{5379B01A-D704-4B73-8813-71A9E8430118}" presName="composite" presStyleCnt="0"/>
      <dgm:spPr/>
    </dgm:pt>
    <dgm:pt modelId="{790FAB0F-24CA-4DE3-B6E3-086EEA480869}" type="pres">
      <dgm:prSet presAssocID="{5379B01A-D704-4B73-8813-71A9E8430118}" presName="rect1" presStyleLbl="bgImgPlace1" presStyleIdx="2" presStyleCnt="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dgm:spPr>
    </dgm:pt>
    <dgm:pt modelId="{BEEBC9B5-A79D-404E-B2EC-1BB7833C0ED5}" type="pres">
      <dgm:prSet presAssocID="{5379B01A-D704-4B73-8813-71A9E8430118}" presName="wedgeRectCallout1" presStyleLbl="node1" presStyleIdx="2" presStyleCnt="8">
        <dgm:presLayoutVars>
          <dgm:bulletEnabled val="1"/>
        </dgm:presLayoutVars>
      </dgm:prSet>
      <dgm:spPr/>
    </dgm:pt>
    <dgm:pt modelId="{0BEFF5CA-D706-45BA-8106-298817593D53}" type="pres">
      <dgm:prSet presAssocID="{C3EFA8E4-8ACB-44BD-8E97-A66D4D831D4E}" presName="sibTrans" presStyleCnt="0"/>
      <dgm:spPr/>
    </dgm:pt>
    <dgm:pt modelId="{002B0E78-8A98-4A7D-8E22-FC6A1AAEE231}" type="pres">
      <dgm:prSet presAssocID="{A54087D1-D23C-48B9-98E3-4F2709C23B79}" presName="composite" presStyleCnt="0"/>
      <dgm:spPr/>
    </dgm:pt>
    <dgm:pt modelId="{58521B5C-4B0D-423F-AA13-235AB0EEE68F}" type="pres">
      <dgm:prSet presAssocID="{A54087D1-D23C-48B9-98E3-4F2709C23B79}" presName="rect1" presStyleLbl="b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dgm:spPr>
    </dgm:pt>
    <dgm:pt modelId="{9C99D37B-4EA2-4815-A8CB-52463577E971}" type="pres">
      <dgm:prSet presAssocID="{A54087D1-D23C-48B9-98E3-4F2709C23B79}" presName="wedgeRectCallout1" presStyleLbl="node1" presStyleIdx="3" presStyleCnt="8">
        <dgm:presLayoutVars>
          <dgm:bulletEnabled val="1"/>
        </dgm:presLayoutVars>
      </dgm:prSet>
      <dgm:spPr/>
    </dgm:pt>
    <dgm:pt modelId="{54E3CF48-CC10-4FC0-B4FA-C9948D64AF5A}" type="pres">
      <dgm:prSet presAssocID="{1982D0F3-636B-461C-9E22-125F9165E077}" presName="sibTrans" presStyleCnt="0"/>
      <dgm:spPr/>
    </dgm:pt>
    <dgm:pt modelId="{00DBB660-1FE9-4D38-B27C-A424EB5329E4}" type="pres">
      <dgm:prSet presAssocID="{B8490A85-E4D3-4990-8170-5293E9F78AAB}" presName="composite" presStyleCnt="0"/>
      <dgm:spPr/>
    </dgm:pt>
    <dgm:pt modelId="{0A15C9CC-CD04-4159-98A8-31F42F77EBC0}" type="pres">
      <dgm:prSet presAssocID="{B8490A85-E4D3-4990-8170-5293E9F78AAB}" presName="rect1" presStyleLbl="bgImgPlace1" presStyleIdx="4" presStyleCnt="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dgm:spPr>
    </dgm:pt>
    <dgm:pt modelId="{70899BAD-1BDF-46B1-B2EE-2A3221C4D201}" type="pres">
      <dgm:prSet presAssocID="{B8490A85-E4D3-4990-8170-5293E9F78AAB}" presName="wedgeRectCallout1" presStyleLbl="node1" presStyleIdx="4" presStyleCnt="8">
        <dgm:presLayoutVars>
          <dgm:bulletEnabled val="1"/>
        </dgm:presLayoutVars>
      </dgm:prSet>
      <dgm:spPr/>
    </dgm:pt>
    <dgm:pt modelId="{1DC05A7F-23C2-4469-B44F-51009073242B}" type="pres">
      <dgm:prSet presAssocID="{02743429-7C2E-4AB3-A588-58E3DA6CCE99}" presName="sibTrans" presStyleCnt="0"/>
      <dgm:spPr/>
    </dgm:pt>
    <dgm:pt modelId="{B2B59DFF-0801-4F35-9445-91BDF9267037}" type="pres">
      <dgm:prSet presAssocID="{07535B4E-EC58-4980-BDD9-08A519DC0C62}" presName="composite" presStyleCnt="0"/>
      <dgm:spPr/>
    </dgm:pt>
    <dgm:pt modelId="{477655C6-276A-4741-B4FA-727B3499F1E0}" type="pres">
      <dgm:prSet presAssocID="{07535B4E-EC58-4980-BDD9-08A519DC0C62}" presName="rect1" presStyleLbl="bgImgPlace1" presStyleIdx="5" presStyleCnt="8"/>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dgm:spPr>
    </dgm:pt>
    <dgm:pt modelId="{CF4543A2-9FC8-4582-A397-7513017DA1F9}" type="pres">
      <dgm:prSet presAssocID="{07535B4E-EC58-4980-BDD9-08A519DC0C62}" presName="wedgeRectCallout1" presStyleLbl="node1" presStyleIdx="5" presStyleCnt="8">
        <dgm:presLayoutVars>
          <dgm:bulletEnabled val="1"/>
        </dgm:presLayoutVars>
      </dgm:prSet>
      <dgm:spPr/>
    </dgm:pt>
    <dgm:pt modelId="{43EA4C2E-935F-40B5-9E6D-DBCB04F7A8C0}" type="pres">
      <dgm:prSet presAssocID="{F2A29AE5-B74B-4D34-97AE-A0D5E382AFBD}" presName="sibTrans" presStyleCnt="0"/>
      <dgm:spPr/>
    </dgm:pt>
    <dgm:pt modelId="{0BFEC245-09ED-4263-AF7F-B2437B08A4E4}" type="pres">
      <dgm:prSet presAssocID="{5EF346A7-EF6C-4A7B-B5B8-A4AE0445C109}" presName="composite" presStyleCnt="0"/>
      <dgm:spPr/>
    </dgm:pt>
    <dgm:pt modelId="{E35F6662-B822-4CAF-BDFB-183A7DB4657B}" type="pres">
      <dgm:prSet presAssocID="{5EF346A7-EF6C-4A7B-B5B8-A4AE0445C109}" presName="rect1" presStyleLbl="bgImgPlace1" presStyleIdx="6" presStyleCnt="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dgm:spPr>
    </dgm:pt>
    <dgm:pt modelId="{8AD99FC5-BB6D-426D-9F54-D241A161B75F}" type="pres">
      <dgm:prSet presAssocID="{5EF346A7-EF6C-4A7B-B5B8-A4AE0445C109}" presName="wedgeRectCallout1" presStyleLbl="node1" presStyleIdx="6" presStyleCnt="8">
        <dgm:presLayoutVars>
          <dgm:bulletEnabled val="1"/>
        </dgm:presLayoutVars>
      </dgm:prSet>
      <dgm:spPr/>
    </dgm:pt>
    <dgm:pt modelId="{CF091E47-F395-4610-BC78-F6FA00765F51}" type="pres">
      <dgm:prSet presAssocID="{5139FC58-2731-4037-89F0-1FACC2FAFD24}" presName="sibTrans" presStyleCnt="0"/>
      <dgm:spPr/>
    </dgm:pt>
    <dgm:pt modelId="{55FD07B2-773D-4647-92E2-EC48E22EA5FB}" type="pres">
      <dgm:prSet presAssocID="{782127B8-EF8E-4386-A267-002425480758}" presName="composite" presStyleCnt="0"/>
      <dgm:spPr/>
    </dgm:pt>
    <dgm:pt modelId="{E515B07C-A7F4-4248-8D03-093FD2F7827C}" type="pres">
      <dgm:prSet presAssocID="{782127B8-EF8E-4386-A267-002425480758}" presName="rect1" presStyleLbl="b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a:solidFill>
            <a:schemeClr val="accent1"/>
          </a:solidFill>
        </a:ln>
      </dgm:spPr>
    </dgm:pt>
    <dgm:pt modelId="{165DD74A-5BBA-480A-A5D6-2A7CB7E1C830}" type="pres">
      <dgm:prSet presAssocID="{782127B8-EF8E-4386-A267-002425480758}" presName="wedgeRectCallout1" presStyleLbl="node1" presStyleIdx="7" presStyleCnt="8">
        <dgm:presLayoutVars>
          <dgm:bulletEnabled val="1"/>
        </dgm:presLayoutVars>
      </dgm:prSet>
      <dgm:spPr/>
    </dgm:pt>
  </dgm:ptLst>
  <dgm:cxnLst>
    <dgm:cxn modelId="{BBE9C502-61B2-48EC-89BE-D08CDD3C4A13}" type="presOf" srcId="{F636F862-B5C1-4B5A-A226-79E3EE0EB904}" destId="{165DD74A-5BBA-480A-A5D6-2A7CB7E1C830}" srcOrd="0" destOrd="1" presId="urn:microsoft.com/office/officeart/2008/layout/BendingPictureCaptionList"/>
    <dgm:cxn modelId="{860CBB09-32D4-4EFA-9A8E-FDFDF61461E7}" srcId="{E45C84CD-128B-447D-B4CA-2FD638ED1B4F}" destId="{886AB62C-E07D-4E40-A774-9D4257356BFB}" srcOrd="0" destOrd="0" parTransId="{B17B5C90-AB1E-4C30-AE6B-AA61BF482FFF}" sibTransId="{49611D7F-87BF-46A1-A71C-DAA27167EDF1}"/>
    <dgm:cxn modelId="{4D17B115-54EC-432D-8CC8-E26F7F35DC48}" type="presOf" srcId="{B8490A85-E4D3-4990-8170-5293E9F78AAB}" destId="{70899BAD-1BDF-46B1-B2EE-2A3221C4D201}" srcOrd="0" destOrd="0" presId="urn:microsoft.com/office/officeart/2008/layout/BendingPictureCaptionList"/>
    <dgm:cxn modelId="{00DE292E-5CCF-4EB5-A25D-743D405FD34A}" srcId="{E45C84CD-128B-447D-B4CA-2FD638ED1B4F}" destId="{782127B8-EF8E-4386-A267-002425480758}" srcOrd="7" destOrd="0" parTransId="{D5338C40-0EF5-4BE4-AD1D-991C0BA5B9B0}" sibTransId="{FF746351-AD32-4D99-93BB-5540470EBF6E}"/>
    <dgm:cxn modelId="{796BDB5D-BABF-4E18-BFF3-E4429BC0DCA2}" srcId="{B8490A85-E4D3-4990-8170-5293E9F78AAB}" destId="{F1B571F8-A0A6-4932-8CBA-8046FB668FA4}" srcOrd="0" destOrd="0" parTransId="{C1567978-5C6A-44BD-9A31-6AD2A8932E72}" sibTransId="{799E75E9-4E47-403A-95E8-903F0E874C09}"/>
    <dgm:cxn modelId="{5B14775F-3534-48F9-B91A-DAA160848998}" type="presOf" srcId="{D86D4BCD-5DA2-4C0D-AF22-79122373A49F}" destId="{097B1A31-E660-4A20-BDC2-31027C9F5EF2}" srcOrd="0" destOrd="1" presId="urn:microsoft.com/office/officeart/2008/layout/BendingPictureCaptionList"/>
    <dgm:cxn modelId="{66B53D48-E6EC-48A0-888F-9613F3147E61}" type="presOf" srcId="{886AB62C-E07D-4E40-A774-9D4257356BFB}" destId="{097B1A31-E660-4A20-BDC2-31027C9F5EF2}" srcOrd="0" destOrd="0" presId="urn:microsoft.com/office/officeart/2008/layout/BendingPictureCaptionList"/>
    <dgm:cxn modelId="{E6B57C6A-7A75-43A6-9EB8-721D0BFB8610}" type="presOf" srcId="{07535B4E-EC58-4980-BDD9-08A519DC0C62}" destId="{CF4543A2-9FC8-4582-A397-7513017DA1F9}" srcOrd="0" destOrd="0" presId="urn:microsoft.com/office/officeart/2008/layout/BendingPictureCaptionList"/>
    <dgm:cxn modelId="{939C906A-2F62-42B4-A641-3B3692E5CA1A}" type="presOf" srcId="{0E354048-53A9-4390-B960-4EC5490ABF61}" destId="{CF4543A2-9FC8-4582-A397-7513017DA1F9}" srcOrd="0" destOrd="1" presId="urn:microsoft.com/office/officeart/2008/layout/BendingPictureCaptionList"/>
    <dgm:cxn modelId="{CEACE16C-6AF7-43E2-A3E5-9F24C388B68A}" type="presOf" srcId="{13288100-06F3-449C-8696-3C7B79525EA1}" destId="{4C306970-887A-4A67-B744-2168F081C839}" srcOrd="0" destOrd="1" presId="urn:microsoft.com/office/officeart/2008/layout/BendingPictureCaptionList"/>
    <dgm:cxn modelId="{9EFBE253-D54E-4CD3-8136-9D5FAC4D5FBD}" srcId="{E45C84CD-128B-447D-B4CA-2FD638ED1B4F}" destId="{A54087D1-D23C-48B9-98E3-4F2709C23B79}" srcOrd="3" destOrd="0" parTransId="{68E71A63-D7F1-48CD-808B-8EFB9102A62A}" sibTransId="{1982D0F3-636B-461C-9E22-125F9165E077}"/>
    <dgm:cxn modelId="{376B7A7A-5FAA-4A7B-BCE0-9089557940A6}" srcId="{E45C84CD-128B-447D-B4CA-2FD638ED1B4F}" destId="{57F1B44A-B374-492A-A501-7719B70C8B24}" srcOrd="1" destOrd="0" parTransId="{6A50D151-6745-476E-A615-D1E507813531}" sibTransId="{1709ABA1-02EC-4B94-BE82-429346272299}"/>
    <dgm:cxn modelId="{6E8C2087-F37C-4375-8242-C98281154DBE}" srcId="{E45C84CD-128B-447D-B4CA-2FD638ED1B4F}" destId="{5EF346A7-EF6C-4A7B-B5B8-A4AE0445C109}" srcOrd="6" destOrd="0" parTransId="{1127EA94-1212-4403-9BA3-F449254B33E8}" sibTransId="{5139FC58-2731-4037-89F0-1FACC2FAFD24}"/>
    <dgm:cxn modelId="{65A73087-E5B6-4F5A-A0C3-E95F79B6A801}" srcId="{E45C84CD-128B-447D-B4CA-2FD638ED1B4F}" destId="{5379B01A-D704-4B73-8813-71A9E8430118}" srcOrd="2" destOrd="0" parTransId="{C4DC2206-20D8-45E7-AFEA-4079A9D969DE}" sibTransId="{C3EFA8E4-8ACB-44BD-8E97-A66D4D831D4E}"/>
    <dgm:cxn modelId="{38D8DF8D-6FF5-4F54-8095-1676CBE678BE}" type="presOf" srcId="{57F1B44A-B374-492A-A501-7719B70C8B24}" destId="{4C306970-887A-4A67-B744-2168F081C839}" srcOrd="0" destOrd="0" presId="urn:microsoft.com/office/officeart/2008/layout/BendingPictureCaptionList"/>
    <dgm:cxn modelId="{79BC268F-BAA0-4DD2-BE70-CAACEE24E1F5}" srcId="{782127B8-EF8E-4386-A267-002425480758}" destId="{F636F862-B5C1-4B5A-A226-79E3EE0EB904}" srcOrd="0" destOrd="0" parTransId="{61BFCD30-A276-49ED-986B-9ECB1B5DA09B}" sibTransId="{7B34FBDB-E4F4-4C3E-9F48-D61180A6709F}"/>
    <dgm:cxn modelId="{202E6D96-9D87-4229-9F64-0C0A509BE166}" type="presOf" srcId="{E45C84CD-128B-447D-B4CA-2FD638ED1B4F}" destId="{5D167D27-C3CE-44B7-AE65-5D4F82FBE282}" srcOrd="0" destOrd="0" presId="urn:microsoft.com/office/officeart/2008/layout/BendingPictureCaptionList"/>
    <dgm:cxn modelId="{0DF73AA1-18AA-48BC-9955-E1BF4FEFE94B}" type="presOf" srcId="{A54087D1-D23C-48B9-98E3-4F2709C23B79}" destId="{9C99D37B-4EA2-4815-A8CB-52463577E971}" srcOrd="0" destOrd="0" presId="urn:microsoft.com/office/officeart/2008/layout/BendingPictureCaptionList"/>
    <dgm:cxn modelId="{BE35B1B1-EFA1-47E9-A4D2-EEE1B8961DF6}" srcId="{E45C84CD-128B-447D-B4CA-2FD638ED1B4F}" destId="{07535B4E-EC58-4980-BDD9-08A519DC0C62}" srcOrd="5" destOrd="0" parTransId="{07146E5B-6C88-4FFB-8C88-20356843AE2E}" sibTransId="{F2A29AE5-B74B-4D34-97AE-A0D5E382AFBD}"/>
    <dgm:cxn modelId="{BB32BAB7-F212-4FC7-AC42-E58F06792BA0}" type="presOf" srcId="{A832E752-3C43-4361-8ED3-5EA2D61EEF99}" destId="{BEEBC9B5-A79D-404E-B2EC-1BB7833C0ED5}" srcOrd="0" destOrd="1" presId="urn:microsoft.com/office/officeart/2008/layout/BendingPictureCaptionList"/>
    <dgm:cxn modelId="{D18563C6-9115-40CF-A877-45962BE36D83}" type="presOf" srcId="{F1B571F8-A0A6-4932-8CBA-8046FB668FA4}" destId="{70899BAD-1BDF-46B1-B2EE-2A3221C4D201}" srcOrd="0" destOrd="1" presId="urn:microsoft.com/office/officeart/2008/layout/BendingPictureCaptionList"/>
    <dgm:cxn modelId="{FAAE0CCC-DB87-4FD4-83BB-3FF40BAED786}" type="presOf" srcId="{E2FF3BF7-7BA6-4D98-BCB2-B28A6FF5BA26}" destId="{9C99D37B-4EA2-4815-A8CB-52463577E971}" srcOrd="0" destOrd="1" presId="urn:microsoft.com/office/officeart/2008/layout/BendingPictureCaptionList"/>
    <dgm:cxn modelId="{48A006CD-DA10-4705-93E8-AA75DC3BBF27}" srcId="{E45C84CD-128B-447D-B4CA-2FD638ED1B4F}" destId="{B8490A85-E4D3-4990-8170-5293E9F78AAB}" srcOrd="4" destOrd="0" parTransId="{B5D9000C-F157-469A-BD68-B93F3909C90E}" sibTransId="{02743429-7C2E-4AB3-A588-58E3DA6CCE99}"/>
    <dgm:cxn modelId="{8840E3D2-9530-43F4-AB2B-E3377435B81E}" type="presOf" srcId="{5379B01A-D704-4B73-8813-71A9E8430118}" destId="{BEEBC9B5-A79D-404E-B2EC-1BB7833C0ED5}" srcOrd="0" destOrd="0" presId="urn:microsoft.com/office/officeart/2008/layout/BendingPictureCaptionList"/>
    <dgm:cxn modelId="{BA5BE8D4-CD6F-46C5-9D31-80537C3D65FE}" type="presOf" srcId="{782127B8-EF8E-4386-A267-002425480758}" destId="{165DD74A-5BBA-480A-A5D6-2A7CB7E1C830}" srcOrd="0" destOrd="0" presId="urn:microsoft.com/office/officeart/2008/layout/BendingPictureCaptionList"/>
    <dgm:cxn modelId="{13A4B7DF-EF9F-41F6-ABBE-75396B2E946C}" srcId="{5379B01A-D704-4B73-8813-71A9E8430118}" destId="{A832E752-3C43-4361-8ED3-5EA2D61EEF99}" srcOrd="0" destOrd="0" parTransId="{90182E50-3AB7-49BA-BACF-4E7505A2F35E}" sibTransId="{76CD028D-2A13-4E7A-A8D6-12CC3B4ECF0D}"/>
    <dgm:cxn modelId="{52B63EE2-64D6-4EE6-B52C-A3C0813479D6}" srcId="{07535B4E-EC58-4980-BDD9-08A519DC0C62}" destId="{0E354048-53A9-4390-B960-4EC5490ABF61}" srcOrd="0" destOrd="0" parTransId="{0B3DB71D-41C6-47F0-8586-D363D858D908}" sibTransId="{A1B247CC-444B-453E-9B1C-79B825B194A3}"/>
    <dgm:cxn modelId="{8EEB3FED-05B3-483D-A3F4-8F33D2927D2E}" srcId="{A54087D1-D23C-48B9-98E3-4F2709C23B79}" destId="{E2FF3BF7-7BA6-4D98-BCB2-B28A6FF5BA26}" srcOrd="0" destOrd="0" parTransId="{4037E5AA-443F-4567-A694-FA24C0A425C6}" sibTransId="{0FBD3DB5-3229-494C-824A-36A348ABF6C2}"/>
    <dgm:cxn modelId="{4B6579F0-EC34-4044-A860-18D330A9000A}" srcId="{57F1B44A-B374-492A-A501-7719B70C8B24}" destId="{13288100-06F3-449C-8696-3C7B79525EA1}" srcOrd="0" destOrd="0" parTransId="{9C810C7F-9A76-4A80-A55E-23FCBAA4EE8F}" sibTransId="{26AAECF0-4449-448C-A6BA-7F344BED022F}"/>
    <dgm:cxn modelId="{A33D0AF1-6D84-4166-9F5B-739F8847A75E}" srcId="{5EF346A7-EF6C-4A7B-B5B8-A4AE0445C109}" destId="{56CACE02-C7E4-48F0-B797-1B0E6EB9E049}" srcOrd="0" destOrd="0" parTransId="{E91609BC-9229-4666-9BBF-61C29140F0E6}" sibTransId="{F7E8DB09-E8EA-4C9C-AABC-73A3C3F468BB}"/>
    <dgm:cxn modelId="{DF88E5F4-EFC3-414E-8F24-6945A55CE7F0}" type="presOf" srcId="{5EF346A7-EF6C-4A7B-B5B8-A4AE0445C109}" destId="{8AD99FC5-BB6D-426D-9F54-D241A161B75F}" srcOrd="0" destOrd="0" presId="urn:microsoft.com/office/officeart/2008/layout/BendingPictureCaptionList"/>
    <dgm:cxn modelId="{FE0018F7-C8E7-4F0B-9A80-48B310B901F8}" srcId="{886AB62C-E07D-4E40-A774-9D4257356BFB}" destId="{D86D4BCD-5DA2-4C0D-AF22-79122373A49F}" srcOrd="0" destOrd="0" parTransId="{C0F5C56E-46B7-4DE5-94D0-088E397920D9}" sibTransId="{6BB0A179-6685-4482-94C5-8DF5B8DD9944}"/>
    <dgm:cxn modelId="{1F7D64F7-D156-4738-A9DA-699CA46880A9}" type="presOf" srcId="{56CACE02-C7E4-48F0-B797-1B0E6EB9E049}" destId="{8AD99FC5-BB6D-426D-9F54-D241A161B75F}" srcOrd="0" destOrd="1" presId="urn:microsoft.com/office/officeart/2008/layout/BendingPictureCaptionList"/>
    <dgm:cxn modelId="{482CD61E-40CA-44DE-98C5-0330D2CB11B7}" type="presParOf" srcId="{5D167D27-C3CE-44B7-AE65-5D4F82FBE282}" destId="{58F91D27-2C09-4095-8AE3-B2F409551BD3}" srcOrd="0" destOrd="0" presId="urn:microsoft.com/office/officeart/2008/layout/BendingPictureCaptionList"/>
    <dgm:cxn modelId="{CDA1F908-A3D7-474A-B8EE-7BE7DD89FBED}" type="presParOf" srcId="{58F91D27-2C09-4095-8AE3-B2F409551BD3}" destId="{C8492538-4D44-408E-9AB3-F16AFF95B243}" srcOrd="0" destOrd="0" presId="urn:microsoft.com/office/officeart/2008/layout/BendingPictureCaptionList"/>
    <dgm:cxn modelId="{AB2B2328-DC87-42F1-B53D-A3698344EF5C}" type="presParOf" srcId="{58F91D27-2C09-4095-8AE3-B2F409551BD3}" destId="{097B1A31-E660-4A20-BDC2-31027C9F5EF2}" srcOrd="1" destOrd="0" presId="urn:microsoft.com/office/officeart/2008/layout/BendingPictureCaptionList"/>
    <dgm:cxn modelId="{C3901335-0F74-4CE1-815B-F862CA6FD7EB}" type="presParOf" srcId="{5D167D27-C3CE-44B7-AE65-5D4F82FBE282}" destId="{6819046D-18A8-4121-92EA-5358BE0DD168}" srcOrd="1" destOrd="0" presId="urn:microsoft.com/office/officeart/2008/layout/BendingPictureCaptionList"/>
    <dgm:cxn modelId="{C1AC13E3-CBBD-4A14-8D6A-2A95B6958EC4}" type="presParOf" srcId="{5D167D27-C3CE-44B7-AE65-5D4F82FBE282}" destId="{89915CDF-2579-4E98-9A6E-BBA9D1E3195C}" srcOrd="2" destOrd="0" presId="urn:microsoft.com/office/officeart/2008/layout/BendingPictureCaptionList"/>
    <dgm:cxn modelId="{F19591AF-4701-4E48-A623-D85D6D0E7378}" type="presParOf" srcId="{89915CDF-2579-4E98-9A6E-BBA9D1E3195C}" destId="{BA44DBB0-E47B-44C3-BFCA-64DCF85748D1}" srcOrd="0" destOrd="0" presId="urn:microsoft.com/office/officeart/2008/layout/BendingPictureCaptionList"/>
    <dgm:cxn modelId="{4C76AB98-6893-453B-B171-7A769717CED8}" type="presParOf" srcId="{89915CDF-2579-4E98-9A6E-BBA9D1E3195C}" destId="{4C306970-887A-4A67-B744-2168F081C839}" srcOrd="1" destOrd="0" presId="urn:microsoft.com/office/officeart/2008/layout/BendingPictureCaptionList"/>
    <dgm:cxn modelId="{6475D01B-219C-497E-A948-50779703442E}" type="presParOf" srcId="{5D167D27-C3CE-44B7-AE65-5D4F82FBE282}" destId="{8824465A-5063-4AD8-B496-19BFF33D5A44}" srcOrd="3" destOrd="0" presId="urn:microsoft.com/office/officeart/2008/layout/BendingPictureCaptionList"/>
    <dgm:cxn modelId="{92F2DAB4-30D8-46F1-BE93-7CD2DD11E5AD}" type="presParOf" srcId="{5D167D27-C3CE-44B7-AE65-5D4F82FBE282}" destId="{EEAF3AEB-3A78-4070-9CE0-348BB7AEBC5E}" srcOrd="4" destOrd="0" presId="urn:microsoft.com/office/officeart/2008/layout/BendingPictureCaptionList"/>
    <dgm:cxn modelId="{1B6D39FB-DADA-455E-AB24-8F0F12D39510}" type="presParOf" srcId="{EEAF3AEB-3A78-4070-9CE0-348BB7AEBC5E}" destId="{790FAB0F-24CA-4DE3-B6E3-086EEA480869}" srcOrd="0" destOrd="0" presId="urn:microsoft.com/office/officeart/2008/layout/BendingPictureCaptionList"/>
    <dgm:cxn modelId="{4AC7DA73-A37F-4363-8ED4-98056D954E9F}" type="presParOf" srcId="{EEAF3AEB-3A78-4070-9CE0-348BB7AEBC5E}" destId="{BEEBC9B5-A79D-404E-B2EC-1BB7833C0ED5}" srcOrd="1" destOrd="0" presId="urn:microsoft.com/office/officeart/2008/layout/BendingPictureCaptionList"/>
    <dgm:cxn modelId="{C17BF0F4-4E09-4E3D-8EA9-01A0658A879D}" type="presParOf" srcId="{5D167D27-C3CE-44B7-AE65-5D4F82FBE282}" destId="{0BEFF5CA-D706-45BA-8106-298817593D53}" srcOrd="5" destOrd="0" presId="urn:microsoft.com/office/officeart/2008/layout/BendingPictureCaptionList"/>
    <dgm:cxn modelId="{F1E962E8-0B0B-48C5-96E2-216CAD8A66D7}" type="presParOf" srcId="{5D167D27-C3CE-44B7-AE65-5D4F82FBE282}" destId="{002B0E78-8A98-4A7D-8E22-FC6A1AAEE231}" srcOrd="6" destOrd="0" presId="urn:microsoft.com/office/officeart/2008/layout/BendingPictureCaptionList"/>
    <dgm:cxn modelId="{CDCEB8DD-6DAA-4CBD-971F-B3E5F406F389}" type="presParOf" srcId="{002B0E78-8A98-4A7D-8E22-FC6A1AAEE231}" destId="{58521B5C-4B0D-423F-AA13-235AB0EEE68F}" srcOrd="0" destOrd="0" presId="urn:microsoft.com/office/officeart/2008/layout/BendingPictureCaptionList"/>
    <dgm:cxn modelId="{E3B7BFA6-22E4-4939-A62A-C4FEFA2B3134}" type="presParOf" srcId="{002B0E78-8A98-4A7D-8E22-FC6A1AAEE231}" destId="{9C99D37B-4EA2-4815-A8CB-52463577E971}" srcOrd="1" destOrd="0" presId="urn:microsoft.com/office/officeart/2008/layout/BendingPictureCaptionList"/>
    <dgm:cxn modelId="{6592ED60-B449-4FB4-8207-0BFC1F4733AB}" type="presParOf" srcId="{5D167D27-C3CE-44B7-AE65-5D4F82FBE282}" destId="{54E3CF48-CC10-4FC0-B4FA-C9948D64AF5A}" srcOrd="7" destOrd="0" presId="urn:microsoft.com/office/officeart/2008/layout/BendingPictureCaptionList"/>
    <dgm:cxn modelId="{E814E71F-CACF-4CB8-8DEB-5B70B034E660}" type="presParOf" srcId="{5D167D27-C3CE-44B7-AE65-5D4F82FBE282}" destId="{00DBB660-1FE9-4D38-B27C-A424EB5329E4}" srcOrd="8" destOrd="0" presId="urn:microsoft.com/office/officeart/2008/layout/BendingPictureCaptionList"/>
    <dgm:cxn modelId="{E3D3A506-FCE1-4BB4-8EAC-673130C2FD8A}" type="presParOf" srcId="{00DBB660-1FE9-4D38-B27C-A424EB5329E4}" destId="{0A15C9CC-CD04-4159-98A8-31F42F77EBC0}" srcOrd="0" destOrd="0" presId="urn:microsoft.com/office/officeart/2008/layout/BendingPictureCaptionList"/>
    <dgm:cxn modelId="{D201A2D7-DB3F-42B3-B49D-50FF5E3FDB78}" type="presParOf" srcId="{00DBB660-1FE9-4D38-B27C-A424EB5329E4}" destId="{70899BAD-1BDF-46B1-B2EE-2A3221C4D201}" srcOrd="1" destOrd="0" presId="urn:microsoft.com/office/officeart/2008/layout/BendingPictureCaptionList"/>
    <dgm:cxn modelId="{F3532E21-5466-434E-A3F8-D93BCD5D16E5}" type="presParOf" srcId="{5D167D27-C3CE-44B7-AE65-5D4F82FBE282}" destId="{1DC05A7F-23C2-4469-B44F-51009073242B}" srcOrd="9" destOrd="0" presId="urn:microsoft.com/office/officeart/2008/layout/BendingPictureCaptionList"/>
    <dgm:cxn modelId="{CB3BB6BC-9087-450A-A8ED-C961C1BDE78D}" type="presParOf" srcId="{5D167D27-C3CE-44B7-AE65-5D4F82FBE282}" destId="{B2B59DFF-0801-4F35-9445-91BDF9267037}" srcOrd="10" destOrd="0" presId="urn:microsoft.com/office/officeart/2008/layout/BendingPictureCaptionList"/>
    <dgm:cxn modelId="{C3F5DB70-2646-44CC-8E0D-03E075BCCF1E}" type="presParOf" srcId="{B2B59DFF-0801-4F35-9445-91BDF9267037}" destId="{477655C6-276A-4741-B4FA-727B3499F1E0}" srcOrd="0" destOrd="0" presId="urn:microsoft.com/office/officeart/2008/layout/BendingPictureCaptionList"/>
    <dgm:cxn modelId="{35DE11C2-D8EB-47E0-82E0-F0473B227023}" type="presParOf" srcId="{B2B59DFF-0801-4F35-9445-91BDF9267037}" destId="{CF4543A2-9FC8-4582-A397-7513017DA1F9}" srcOrd="1" destOrd="0" presId="urn:microsoft.com/office/officeart/2008/layout/BendingPictureCaptionList"/>
    <dgm:cxn modelId="{4D2CD84A-51E5-4069-A295-F519F31148D4}" type="presParOf" srcId="{5D167D27-C3CE-44B7-AE65-5D4F82FBE282}" destId="{43EA4C2E-935F-40B5-9E6D-DBCB04F7A8C0}" srcOrd="11" destOrd="0" presId="urn:microsoft.com/office/officeart/2008/layout/BendingPictureCaptionList"/>
    <dgm:cxn modelId="{11CF2461-2B0A-4FB9-AE2B-9FD2AD7D9B5D}" type="presParOf" srcId="{5D167D27-C3CE-44B7-AE65-5D4F82FBE282}" destId="{0BFEC245-09ED-4263-AF7F-B2437B08A4E4}" srcOrd="12" destOrd="0" presId="urn:microsoft.com/office/officeart/2008/layout/BendingPictureCaptionList"/>
    <dgm:cxn modelId="{EDA306A5-D80F-459F-B765-669A9962B23F}" type="presParOf" srcId="{0BFEC245-09ED-4263-AF7F-B2437B08A4E4}" destId="{E35F6662-B822-4CAF-BDFB-183A7DB4657B}" srcOrd="0" destOrd="0" presId="urn:microsoft.com/office/officeart/2008/layout/BendingPictureCaptionList"/>
    <dgm:cxn modelId="{F32A9181-1608-49E1-B13A-15295A509A94}" type="presParOf" srcId="{0BFEC245-09ED-4263-AF7F-B2437B08A4E4}" destId="{8AD99FC5-BB6D-426D-9F54-D241A161B75F}" srcOrd="1" destOrd="0" presId="urn:microsoft.com/office/officeart/2008/layout/BendingPictureCaptionList"/>
    <dgm:cxn modelId="{23D20D4B-BD08-4991-AF6A-1F0624711E90}" type="presParOf" srcId="{5D167D27-C3CE-44B7-AE65-5D4F82FBE282}" destId="{CF091E47-F395-4610-BC78-F6FA00765F51}" srcOrd="13" destOrd="0" presId="urn:microsoft.com/office/officeart/2008/layout/BendingPictureCaptionList"/>
    <dgm:cxn modelId="{39DAB38F-0258-47C7-8C03-93C41866627F}" type="presParOf" srcId="{5D167D27-C3CE-44B7-AE65-5D4F82FBE282}" destId="{55FD07B2-773D-4647-92E2-EC48E22EA5FB}" srcOrd="14" destOrd="0" presId="urn:microsoft.com/office/officeart/2008/layout/BendingPictureCaptionList"/>
    <dgm:cxn modelId="{53C0921C-3F29-471A-92EA-17F78F9BA19B}" type="presParOf" srcId="{55FD07B2-773D-4647-92E2-EC48E22EA5FB}" destId="{E515B07C-A7F4-4248-8D03-093FD2F7827C}" srcOrd="0" destOrd="0" presId="urn:microsoft.com/office/officeart/2008/layout/BendingPictureCaptionList"/>
    <dgm:cxn modelId="{4147C26F-BC73-43BA-89A1-B677C99C1498}" type="presParOf" srcId="{55FD07B2-773D-4647-92E2-EC48E22EA5FB}" destId="{165DD74A-5BBA-480A-A5D6-2A7CB7E1C83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D73BD-FE9E-47FE-BABD-098E82A1A76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D23944D-84C3-4E77-B536-D140BD1804D8}">
      <dgm:prSet phldrT="[Text]"/>
      <dgm:spPr/>
      <dgm:t>
        <a:bodyPr/>
        <a:lstStyle/>
        <a:p>
          <a:r>
            <a:rPr lang="en-US" dirty="0"/>
            <a:t>Databricks</a:t>
          </a:r>
        </a:p>
      </dgm:t>
    </dgm:pt>
    <dgm:pt modelId="{A75C7274-A6C3-4BBD-BF7F-3E342A6E9A9D}" type="parTrans" cxnId="{E2ADBC33-72EB-458F-BE50-D507FA8D418B}">
      <dgm:prSet/>
      <dgm:spPr/>
      <dgm:t>
        <a:bodyPr/>
        <a:lstStyle/>
        <a:p>
          <a:endParaRPr lang="en-US"/>
        </a:p>
      </dgm:t>
    </dgm:pt>
    <dgm:pt modelId="{4F475249-E5B5-4055-9835-CCC0430EB4C5}" type="sibTrans" cxnId="{E2ADBC33-72EB-458F-BE50-D507FA8D418B}">
      <dgm:prSet/>
      <dgm:spPr/>
      <dgm:t>
        <a:bodyPr/>
        <a:lstStyle/>
        <a:p>
          <a:endParaRPr lang="en-US"/>
        </a:p>
      </dgm:t>
    </dgm:pt>
    <dgm:pt modelId="{DA63AFF0-3FBC-48FE-BE11-5E2C41FAC908}">
      <dgm:prSet phldrT="[Text]"/>
      <dgm:spPr/>
      <dgm:t>
        <a:bodyPr/>
        <a:lstStyle/>
        <a:p>
          <a:r>
            <a:rPr lang="en-US" dirty="0"/>
            <a:t>Machine Learning Services</a:t>
          </a:r>
        </a:p>
      </dgm:t>
    </dgm:pt>
    <dgm:pt modelId="{F9A790C4-0132-4F98-9A97-A9F76F9A5EEA}" type="parTrans" cxnId="{1FF98D3A-ED38-4686-B9ED-DB223AA7E311}">
      <dgm:prSet/>
      <dgm:spPr/>
      <dgm:t>
        <a:bodyPr/>
        <a:lstStyle/>
        <a:p>
          <a:endParaRPr lang="en-US"/>
        </a:p>
      </dgm:t>
    </dgm:pt>
    <dgm:pt modelId="{628A1DA9-E3E1-4979-8266-011AD057A72E}" type="sibTrans" cxnId="{1FF98D3A-ED38-4686-B9ED-DB223AA7E311}">
      <dgm:prSet/>
      <dgm:spPr/>
      <dgm:t>
        <a:bodyPr/>
        <a:lstStyle/>
        <a:p>
          <a:endParaRPr lang="en-US"/>
        </a:p>
      </dgm:t>
    </dgm:pt>
    <dgm:pt modelId="{5755B076-D0BC-4F25-AD1D-86929C8B4E7B}">
      <dgm:prSet phldrT="[Text]"/>
      <dgm:spPr/>
      <dgm:t>
        <a:bodyPr/>
        <a:lstStyle/>
        <a:p>
          <a:r>
            <a:rPr lang="en-US" dirty="0"/>
            <a:t>DLVM</a:t>
          </a:r>
        </a:p>
      </dgm:t>
    </dgm:pt>
    <dgm:pt modelId="{44C739A1-43B2-43E2-9587-0C40591DF5DF}" type="parTrans" cxnId="{A5ED55E5-3721-4055-81BA-F9E5121CC911}">
      <dgm:prSet/>
      <dgm:spPr/>
      <dgm:t>
        <a:bodyPr/>
        <a:lstStyle/>
        <a:p>
          <a:endParaRPr lang="en-US"/>
        </a:p>
      </dgm:t>
    </dgm:pt>
    <dgm:pt modelId="{59C72BA2-A41D-4754-BB08-E30FE8EB46F2}" type="sibTrans" cxnId="{A5ED55E5-3721-4055-81BA-F9E5121CC911}">
      <dgm:prSet/>
      <dgm:spPr/>
      <dgm:t>
        <a:bodyPr/>
        <a:lstStyle/>
        <a:p>
          <a:endParaRPr lang="en-US"/>
        </a:p>
      </dgm:t>
    </dgm:pt>
    <dgm:pt modelId="{B53A2C9C-A3AF-423B-A527-D500FA94B999}" type="pres">
      <dgm:prSet presAssocID="{42FD73BD-FE9E-47FE-BABD-098E82A1A76D}" presName="Name0" presStyleCnt="0">
        <dgm:presLayoutVars>
          <dgm:dir/>
          <dgm:resizeHandles val="exact"/>
        </dgm:presLayoutVars>
      </dgm:prSet>
      <dgm:spPr/>
    </dgm:pt>
    <dgm:pt modelId="{4392CE06-6C85-4D20-A95D-ABB3D59DD146}" type="pres">
      <dgm:prSet presAssocID="{3D23944D-84C3-4E77-B536-D140BD1804D8}" presName="compNode" presStyleCnt="0"/>
      <dgm:spPr/>
    </dgm:pt>
    <dgm:pt modelId="{F089DCA7-5F73-4590-8BDB-39B8A95F1658}" type="pres">
      <dgm:prSet presAssocID="{3D23944D-84C3-4E77-B536-D140BD1804D8}" presName="pictRect" presStyleLbl="nod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0923" t="7547" r="20923" b="7547"/>
          </a:stretch>
        </a:blipFill>
      </dgm:spPr>
    </dgm:pt>
    <dgm:pt modelId="{51B1661E-9A93-468A-B3EE-25D12D92B67B}" type="pres">
      <dgm:prSet presAssocID="{3D23944D-84C3-4E77-B536-D140BD1804D8}" presName="textRect" presStyleLbl="revTx" presStyleIdx="0" presStyleCnt="3">
        <dgm:presLayoutVars>
          <dgm:bulletEnabled val="1"/>
        </dgm:presLayoutVars>
      </dgm:prSet>
      <dgm:spPr/>
    </dgm:pt>
    <dgm:pt modelId="{A1AE36F9-67D6-4511-BA13-572592456B12}" type="pres">
      <dgm:prSet presAssocID="{4F475249-E5B5-4055-9835-CCC0430EB4C5}" presName="sibTrans" presStyleLbl="sibTrans2D1" presStyleIdx="0" presStyleCnt="0"/>
      <dgm:spPr/>
    </dgm:pt>
    <dgm:pt modelId="{D98C6495-DBA7-4799-8789-EE4F358362C6}" type="pres">
      <dgm:prSet presAssocID="{DA63AFF0-3FBC-48FE-BE11-5E2C41FAC908}" presName="compNode" presStyleCnt="0"/>
      <dgm:spPr/>
    </dgm:pt>
    <dgm:pt modelId="{7330D50A-07B5-4BD3-B091-B29B4595D399}" type="pres">
      <dgm:prSet presAssocID="{DA63AFF0-3FBC-48FE-BE11-5E2C41FAC908}" presName="pictRect" presStyleLbl="node1" presStyleIdx="1" presStyleCnt="3"/>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004" t="14966" r="26004" b="14966"/>
          </a:stretch>
        </a:blipFill>
      </dgm:spPr>
    </dgm:pt>
    <dgm:pt modelId="{E5B204DB-B80C-46ED-B0C8-3033B53F7CFB}" type="pres">
      <dgm:prSet presAssocID="{DA63AFF0-3FBC-48FE-BE11-5E2C41FAC908}" presName="textRect" presStyleLbl="revTx" presStyleIdx="1" presStyleCnt="3">
        <dgm:presLayoutVars>
          <dgm:bulletEnabled val="1"/>
        </dgm:presLayoutVars>
      </dgm:prSet>
      <dgm:spPr/>
    </dgm:pt>
    <dgm:pt modelId="{2D8E3314-D276-4BBB-B8E2-5D5C8EF0AD27}" type="pres">
      <dgm:prSet presAssocID="{628A1DA9-E3E1-4979-8266-011AD057A72E}" presName="sibTrans" presStyleLbl="sibTrans2D1" presStyleIdx="0" presStyleCnt="0"/>
      <dgm:spPr/>
    </dgm:pt>
    <dgm:pt modelId="{21A11DAD-35E9-47FA-8F85-3B4E5EA67E5B}" type="pres">
      <dgm:prSet presAssocID="{5755B076-D0BC-4F25-AD1D-86929C8B4E7B}" presName="compNode" presStyleCnt="0"/>
      <dgm:spPr/>
    </dgm:pt>
    <dgm:pt modelId="{45173446-B786-4AEF-AF23-F359A8ECA551}" type="pres">
      <dgm:prSet presAssocID="{5755B076-D0BC-4F25-AD1D-86929C8B4E7B}" presName="pictRect" presStyleLbl="node1" presStyleIdx="2" presStyleCnt="3" custScaleX="100000" custScaleY="10000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1299" t="8096" r="21299" b="8096"/>
          </a:stretch>
        </a:blipFill>
      </dgm:spPr>
    </dgm:pt>
    <dgm:pt modelId="{EF0E3F8C-BB0B-4512-AB31-BB7AC6F5695D}" type="pres">
      <dgm:prSet presAssocID="{5755B076-D0BC-4F25-AD1D-86929C8B4E7B}" presName="textRect" presStyleLbl="revTx" presStyleIdx="2" presStyleCnt="3">
        <dgm:presLayoutVars>
          <dgm:bulletEnabled val="1"/>
        </dgm:presLayoutVars>
      </dgm:prSet>
      <dgm:spPr/>
    </dgm:pt>
  </dgm:ptLst>
  <dgm:cxnLst>
    <dgm:cxn modelId="{7014ED27-50A9-4032-AF6D-24274BE7B5EA}" type="presOf" srcId="{4F475249-E5B5-4055-9835-CCC0430EB4C5}" destId="{A1AE36F9-67D6-4511-BA13-572592456B12}" srcOrd="0" destOrd="0" presId="urn:microsoft.com/office/officeart/2005/8/layout/pList1"/>
    <dgm:cxn modelId="{E2ADBC33-72EB-458F-BE50-D507FA8D418B}" srcId="{42FD73BD-FE9E-47FE-BABD-098E82A1A76D}" destId="{3D23944D-84C3-4E77-B536-D140BD1804D8}" srcOrd="0" destOrd="0" parTransId="{A75C7274-A6C3-4BBD-BF7F-3E342A6E9A9D}" sibTransId="{4F475249-E5B5-4055-9835-CCC0430EB4C5}"/>
    <dgm:cxn modelId="{1FF98D3A-ED38-4686-B9ED-DB223AA7E311}" srcId="{42FD73BD-FE9E-47FE-BABD-098E82A1A76D}" destId="{DA63AFF0-3FBC-48FE-BE11-5E2C41FAC908}" srcOrd="1" destOrd="0" parTransId="{F9A790C4-0132-4F98-9A97-A9F76F9A5EEA}" sibTransId="{628A1DA9-E3E1-4979-8266-011AD057A72E}"/>
    <dgm:cxn modelId="{4B547987-D5F9-4CC7-AA1A-25AF97C8072A}" type="presOf" srcId="{628A1DA9-E3E1-4979-8266-011AD057A72E}" destId="{2D8E3314-D276-4BBB-B8E2-5D5C8EF0AD27}" srcOrd="0" destOrd="0" presId="urn:microsoft.com/office/officeart/2005/8/layout/pList1"/>
    <dgm:cxn modelId="{18D654C8-16E3-4353-974C-EA52760E40FB}" type="presOf" srcId="{5755B076-D0BC-4F25-AD1D-86929C8B4E7B}" destId="{EF0E3F8C-BB0B-4512-AB31-BB7AC6F5695D}" srcOrd="0" destOrd="0" presId="urn:microsoft.com/office/officeart/2005/8/layout/pList1"/>
    <dgm:cxn modelId="{29E7BDCA-6076-44A2-A793-C55681110B73}" type="presOf" srcId="{3D23944D-84C3-4E77-B536-D140BD1804D8}" destId="{51B1661E-9A93-468A-B3EE-25D12D92B67B}" srcOrd="0" destOrd="0" presId="urn:microsoft.com/office/officeart/2005/8/layout/pList1"/>
    <dgm:cxn modelId="{A5ED55E5-3721-4055-81BA-F9E5121CC911}" srcId="{42FD73BD-FE9E-47FE-BABD-098E82A1A76D}" destId="{5755B076-D0BC-4F25-AD1D-86929C8B4E7B}" srcOrd="2" destOrd="0" parTransId="{44C739A1-43B2-43E2-9587-0C40591DF5DF}" sibTransId="{59C72BA2-A41D-4754-BB08-E30FE8EB46F2}"/>
    <dgm:cxn modelId="{6CAEDBE6-859F-4085-9E8D-13B0DC37F58F}" type="presOf" srcId="{DA63AFF0-3FBC-48FE-BE11-5E2C41FAC908}" destId="{E5B204DB-B80C-46ED-B0C8-3033B53F7CFB}" srcOrd="0" destOrd="0" presId="urn:microsoft.com/office/officeart/2005/8/layout/pList1"/>
    <dgm:cxn modelId="{4DCC12F5-1FCA-43CD-9025-9AC9024ECA88}" type="presOf" srcId="{42FD73BD-FE9E-47FE-BABD-098E82A1A76D}" destId="{B53A2C9C-A3AF-423B-A527-D500FA94B999}" srcOrd="0" destOrd="0" presId="urn:microsoft.com/office/officeart/2005/8/layout/pList1"/>
    <dgm:cxn modelId="{FD1ECF6B-4D5A-4488-BC54-E8E02BEEA4E5}" type="presParOf" srcId="{B53A2C9C-A3AF-423B-A527-D500FA94B999}" destId="{4392CE06-6C85-4D20-A95D-ABB3D59DD146}" srcOrd="0" destOrd="0" presId="urn:microsoft.com/office/officeart/2005/8/layout/pList1"/>
    <dgm:cxn modelId="{5A60EDE0-0A8C-4453-B381-480643FAB959}" type="presParOf" srcId="{4392CE06-6C85-4D20-A95D-ABB3D59DD146}" destId="{F089DCA7-5F73-4590-8BDB-39B8A95F1658}" srcOrd="0" destOrd="0" presId="urn:microsoft.com/office/officeart/2005/8/layout/pList1"/>
    <dgm:cxn modelId="{F499BA18-1E72-47A8-BA34-16712072FCAF}" type="presParOf" srcId="{4392CE06-6C85-4D20-A95D-ABB3D59DD146}" destId="{51B1661E-9A93-468A-B3EE-25D12D92B67B}" srcOrd="1" destOrd="0" presId="urn:microsoft.com/office/officeart/2005/8/layout/pList1"/>
    <dgm:cxn modelId="{B0363EB5-5991-4A4F-B5ED-7D81F5BD6686}" type="presParOf" srcId="{B53A2C9C-A3AF-423B-A527-D500FA94B999}" destId="{A1AE36F9-67D6-4511-BA13-572592456B12}" srcOrd="1" destOrd="0" presId="urn:microsoft.com/office/officeart/2005/8/layout/pList1"/>
    <dgm:cxn modelId="{A3FC74B2-6432-4D31-8F9A-0523944DCC23}" type="presParOf" srcId="{B53A2C9C-A3AF-423B-A527-D500FA94B999}" destId="{D98C6495-DBA7-4799-8789-EE4F358362C6}" srcOrd="2" destOrd="0" presId="urn:microsoft.com/office/officeart/2005/8/layout/pList1"/>
    <dgm:cxn modelId="{849731BE-AC49-4A71-875C-C55DD1D268CD}" type="presParOf" srcId="{D98C6495-DBA7-4799-8789-EE4F358362C6}" destId="{7330D50A-07B5-4BD3-B091-B29B4595D399}" srcOrd="0" destOrd="0" presId="urn:microsoft.com/office/officeart/2005/8/layout/pList1"/>
    <dgm:cxn modelId="{D0E27D63-DFFA-423E-8766-7E6F6429D55A}" type="presParOf" srcId="{D98C6495-DBA7-4799-8789-EE4F358362C6}" destId="{E5B204DB-B80C-46ED-B0C8-3033B53F7CFB}" srcOrd="1" destOrd="0" presId="urn:microsoft.com/office/officeart/2005/8/layout/pList1"/>
    <dgm:cxn modelId="{47F889BF-781A-4315-A46F-26FC27CF0F53}" type="presParOf" srcId="{B53A2C9C-A3AF-423B-A527-D500FA94B999}" destId="{2D8E3314-D276-4BBB-B8E2-5D5C8EF0AD27}" srcOrd="3" destOrd="0" presId="urn:microsoft.com/office/officeart/2005/8/layout/pList1"/>
    <dgm:cxn modelId="{23A7BA76-F81A-4993-BAB3-0B26E5FD057A}" type="presParOf" srcId="{B53A2C9C-A3AF-423B-A527-D500FA94B999}" destId="{21A11DAD-35E9-47FA-8F85-3B4E5EA67E5B}" srcOrd="4" destOrd="0" presId="urn:microsoft.com/office/officeart/2005/8/layout/pList1"/>
    <dgm:cxn modelId="{33903839-DD4D-49B8-BF90-2F34591595DE}" type="presParOf" srcId="{21A11DAD-35E9-47FA-8F85-3B4E5EA67E5B}" destId="{45173446-B786-4AEF-AF23-F359A8ECA551}" srcOrd="0" destOrd="0" presId="urn:microsoft.com/office/officeart/2005/8/layout/pList1"/>
    <dgm:cxn modelId="{B4DC5B70-A81B-4F86-8FC0-249FAC4A3EAA}" type="presParOf" srcId="{21A11DAD-35E9-47FA-8F85-3B4E5EA67E5B}" destId="{EF0E3F8C-BB0B-4512-AB31-BB7AC6F5695D}"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B0F8E65E-8BC8-447C-B141-58A3F7317AF9}" type="presOf" srcId="{698589B5-C5F8-40DA-B31C-C31B0111C986}" destId="{D92B4BBC-CA67-4077-B8EB-A36AC6C97223}" srcOrd="0" destOrd="3" presId="urn:microsoft.com/office/officeart/2005/8/layout/hList6"/>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92538-4D44-408E-9AB3-F16AFF95B243}">
      <dsp:nvSpPr>
        <dsp:cNvPr id="0" name=""/>
        <dsp:cNvSpPr/>
      </dsp:nvSpPr>
      <dsp:spPr>
        <a:xfrm>
          <a:off x="301970" y="1202"/>
          <a:ext cx="1755688" cy="14045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B1A31-E660-4A20-BDC2-31027C9F5EF2}">
      <dsp:nvSpPr>
        <dsp:cNvPr id="0" name=""/>
        <dsp:cNvSpPr/>
      </dsp:nvSpPr>
      <dsp:spPr>
        <a:xfrm>
          <a:off x="459982"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TensorFlow</a:t>
          </a:r>
        </a:p>
        <a:p>
          <a:pPr marL="57150" lvl="1" indent="-57150" algn="l" defTabSz="444500">
            <a:lnSpc>
              <a:spcPct val="90000"/>
            </a:lnSpc>
            <a:spcBef>
              <a:spcPct val="0"/>
            </a:spcBef>
            <a:spcAft>
              <a:spcPct val="15000"/>
            </a:spcAft>
            <a:buChar char="•"/>
          </a:pPr>
          <a:r>
            <a:rPr lang="en-US" sz="1000" kern="1200" dirty="0"/>
            <a:t>Google</a:t>
          </a:r>
        </a:p>
      </dsp:txBody>
      <dsp:txXfrm>
        <a:off x="459982" y="1265297"/>
        <a:ext cx="1562562" cy="491592"/>
      </dsp:txXfrm>
    </dsp:sp>
    <dsp:sp modelId="{BA44DBB0-E47B-44C3-BFCA-64DCF85748D1}">
      <dsp:nvSpPr>
        <dsp:cNvPr id="0" name=""/>
        <dsp:cNvSpPr/>
      </dsp:nvSpPr>
      <dsp:spPr>
        <a:xfrm>
          <a:off x="2233227" y="1202"/>
          <a:ext cx="1755688" cy="140455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06970-887A-4A67-B744-2168F081C839}">
      <dsp:nvSpPr>
        <dsp:cNvPr id="0" name=""/>
        <dsp:cNvSpPr/>
      </dsp:nvSpPr>
      <dsp:spPr>
        <a:xfrm>
          <a:off x="2391239"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CNTK</a:t>
          </a:r>
        </a:p>
        <a:p>
          <a:pPr marL="57150" lvl="1" indent="-57150" algn="l" defTabSz="444500">
            <a:lnSpc>
              <a:spcPct val="90000"/>
            </a:lnSpc>
            <a:spcBef>
              <a:spcPct val="0"/>
            </a:spcBef>
            <a:spcAft>
              <a:spcPct val="15000"/>
            </a:spcAft>
            <a:buChar char="•"/>
          </a:pPr>
          <a:r>
            <a:rPr lang="en-US" sz="1000" kern="1200" dirty="0"/>
            <a:t>Microsoft</a:t>
          </a:r>
        </a:p>
      </dsp:txBody>
      <dsp:txXfrm>
        <a:off x="2391239" y="1265297"/>
        <a:ext cx="1562562" cy="491592"/>
      </dsp:txXfrm>
    </dsp:sp>
    <dsp:sp modelId="{790FAB0F-24CA-4DE3-B6E3-086EEA480869}">
      <dsp:nvSpPr>
        <dsp:cNvPr id="0" name=""/>
        <dsp:cNvSpPr/>
      </dsp:nvSpPr>
      <dsp:spPr>
        <a:xfrm>
          <a:off x="4164484" y="1202"/>
          <a:ext cx="1755688" cy="140455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BC9B5-A79D-404E-B2EC-1BB7833C0ED5}">
      <dsp:nvSpPr>
        <dsp:cNvPr id="0" name=""/>
        <dsp:cNvSpPr/>
      </dsp:nvSpPr>
      <dsp:spPr>
        <a:xfrm>
          <a:off x="4322496"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MXNet</a:t>
          </a:r>
          <a:endParaRPr lang="en-US" sz="1300" kern="1200" dirty="0"/>
        </a:p>
        <a:p>
          <a:pPr marL="57150" lvl="1" indent="-57150" algn="l" defTabSz="444500">
            <a:lnSpc>
              <a:spcPct val="90000"/>
            </a:lnSpc>
            <a:spcBef>
              <a:spcPct val="0"/>
            </a:spcBef>
            <a:spcAft>
              <a:spcPct val="15000"/>
            </a:spcAft>
            <a:buChar char="•"/>
          </a:pPr>
          <a:r>
            <a:rPr lang="en-US" sz="1000" kern="1200" dirty="0"/>
            <a:t>Apache</a:t>
          </a:r>
        </a:p>
      </dsp:txBody>
      <dsp:txXfrm>
        <a:off x="4322496" y="1265297"/>
        <a:ext cx="1562562" cy="491592"/>
      </dsp:txXfrm>
    </dsp:sp>
    <dsp:sp modelId="{58521B5C-4B0D-423F-AA13-235AB0EEE68F}">
      <dsp:nvSpPr>
        <dsp:cNvPr id="0" name=""/>
        <dsp:cNvSpPr/>
      </dsp:nvSpPr>
      <dsp:spPr>
        <a:xfrm>
          <a:off x="6095741" y="1202"/>
          <a:ext cx="1755688" cy="1404550"/>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9D37B-4EA2-4815-A8CB-52463577E971}">
      <dsp:nvSpPr>
        <dsp:cNvPr id="0" name=""/>
        <dsp:cNvSpPr/>
      </dsp:nvSpPr>
      <dsp:spPr>
        <a:xfrm>
          <a:off x="6253753"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PyTorch</a:t>
          </a:r>
          <a:endParaRPr lang="en-US" sz="1300" kern="1200" dirty="0"/>
        </a:p>
        <a:p>
          <a:pPr marL="57150" lvl="1" indent="-57150" algn="l" defTabSz="444500">
            <a:lnSpc>
              <a:spcPct val="90000"/>
            </a:lnSpc>
            <a:spcBef>
              <a:spcPct val="0"/>
            </a:spcBef>
            <a:spcAft>
              <a:spcPct val="15000"/>
            </a:spcAft>
            <a:buChar char="•"/>
          </a:pPr>
          <a:r>
            <a:rPr lang="en-US" sz="1000" kern="1200" dirty="0"/>
            <a:t>Facebook</a:t>
          </a:r>
        </a:p>
      </dsp:txBody>
      <dsp:txXfrm>
        <a:off x="6253753" y="1265297"/>
        <a:ext cx="1562562" cy="491592"/>
      </dsp:txXfrm>
    </dsp:sp>
    <dsp:sp modelId="{0A15C9CC-CD04-4159-98A8-31F42F77EBC0}">
      <dsp:nvSpPr>
        <dsp:cNvPr id="0" name=""/>
        <dsp:cNvSpPr/>
      </dsp:nvSpPr>
      <dsp:spPr>
        <a:xfrm>
          <a:off x="301970" y="1932459"/>
          <a:ext cx="1755688" cy="1404550"/>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899BAD-1BDF-46B1-B2EE-2A3221C4D201}">
      <dsp:nvSpPr>
        <dsp:cNvPr id="0" name=""/>
        <dsp:cNvSpPr/>
      </dsp:nvSpPr>
      <dsp:spPr>
        <a:xfrm>
          <a:off x="459982"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Chainer</a:t>
          </a:r>
          <a:endParaRPr lang="en-US" sz="1300" kern="1200" dirty="0"/>
        </a:p>
        <a:p>
          <a:pPr marL="57150" lvl="1" indent="-57150" algn="l" defTabSz="444500">
            <a:lnSpc>
              <a:spcPct val="90000"/>
            </a:lnSpc>
            <a:spcBef>
              <a:spcPct val="0"/>
            </a:spcBef>
            <a:spcAft>
              <a:spcPct val="15000"/>
            </a:spcAft>
            <a:buChar char="•"/>
          </a:pPr>
          <a:r>
            <a:rPr lang="en-US" sz="1000" kern="1200" dirty="0"/>
            <a:t>Preferred Networks</a:t>
          </a:r>
        </a:p>
      </dsp:txBody>
      <dsp:txXfrm>
        <a:off x="459982" y="3196554"/>
        <a:ext cx="1562562" cy="491592"/>
      </dsp:txXfrm>
    </dsp:sp>
    <dsp:sp modelId="{477655C6-276A-4741-B4FA-727B3499F1E0}">
      <dsp:nvSpPr>
        <dsp:cNvPr id="0" name=""/>
        <dsp:cNvSpPr/>
      </dsp:nvSpPr>
      <dsp:spPr>
        <a:xfrm>
          <a:off x="2233227" y="1932459"/>
          <a:ext cx="1755688" cy="1404550"/>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4543A2-9FC8-4582-A397-7513017DA1F9}">
      <dsp:nvSpPr>
        <dsp:cNvPr id="0" name=""/>
        <dsp:cNvSpPr/>
      </dsp:nvSpPr>
      <dsp:spPr>
        <a:xfrm>
          <a:off x="2391239"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Theano</a:t>
          </a:r>
        </a:p>
        <a:p>
          <a:pPr marL="57150" lvl="1" indent="-57150" algn="l" defTabSz="444500">
            <a:lnSpc>
              <a:spcPct val="90000"/>
            </a:lnSpc>
            <a:spcBef>
              <a:spcPct val="0"/>
            </a:spcBef>
            <a:spcAft>
              <a:spcPct val="15000"/>
            </a:spcAft>
            <a:buChar char="•"/>
          </a:pPr>
          <a:r>
            <a:rPr lang="en-US" sz="1000" kern="1200" dirty="0"/>
            <a:t>University of Montreal</a:t>
          </a:r>
        </a:p>
      </dsp:txBody>
      <dsp:txXfrm>
        <a:off x="2391239" y="3196554"/>
        <a:ext cx="1562562" cy="491592"/>
      </dsp:txXfrm>
    </dsp:sp>
    <dsp:sp modelId="{E35F6662-B822-4CAF-BDFB-183A7DB4657B}">
      <dsp:nvSpPr>
        <dsp:cNvPr id="0" name=""/>
        <dsp:cNvSpPr/>
      </dsp:nvSpPr>
      <dsp:spPr>
        <a:xfrm>
          <a:off x="4164484" y="1932459"/>
          <a:ext cx="1755688" cy="1404550"/>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D99FC5-BB6D-426D-9F54-D241A161B75F}">
      <dsp:nvSpPr>
        <dsp:cNvPr id="0" name=""/>
        <dsp:cNvSpPr/>
      </dsp:nvSpPr>
      <dsp:spPr>
        <a:xfrm>
          <a:off x="4322496"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Caffe2</a:t>
          </a:r>
        </a:p>
        <a:p>
          <a:pPr marL="57150" lvl="1" indent="-57150" algn="l" defTabSz="444500">
            <a:lnSpc>
              <a:spcPct val="90000"/>
            </a:lnSpc>
            <a:spcBef>
              <a:spcPct val="0"/>
            </a:spcBef>
            <a:spcAft>
              <a:spcPct val="15000"/>
            </a:spcAft>
            <a:buChar char="•"/>
          </a:pPr>
          <a:r>
            <a:rPr lang="en-US" sz="1000" kern="1200" dirty="0"/>
            <a:t>Berkeley</a:t>
          </a:r>
        </a:p>
      </dsp:txBody>
      <dsp:txXfrm>
        <a:off x="4322496" y="3196554"/>
        <a:ext cx="1562562" cy="491592"/>
      </dsp:txXfrm>
    </dsp:sp>
    <dsp:sp modelId="{E515B07C-A7F4-4248-8D03-093FD2F7827C}">
      <dsp:nvSpPr>
        <dsp:cNvPr id="0" name=""/>
        <dsp:cNvSpPr/>
      </dsp:nvSpPr>
      <dsp:spPr>
        <a:xfrm>
          <a:off x="6095741" y="1932459"/>
          <a:ext cx="1755688" cy="1404550"/>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5DD74A-5BBA-480A-A5D6-2A7CB7E1C830}">
      <dsp:nvSpPr>
        <dsp:cNvPr id="0" name=""/>
        <dsp:cNvSpPr/>
      </dsp:nvSpPr>
      <dsp:spPr>
        <a:xfrm>
          <a:off x="6253753"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577850">
            <a:lnSpc>
              <a:spcPct val="90000"/>
            </a:lnSpc>
            <a:spcBef>
              <a:spcPct val="0"/>
            </a:spcBef>
            <a:spcAft>
              <a:spcPct val="35000"/>
            </a:spcAft>
            <a:buNone/>
          </a:pPr>
          <a:r>
            <a:rPr lang="en-US" sz="1300" kern="1200"/>
            <a:t>Keras</a:t>
          </a:r>
          <a:endParaRPr lang="en-US" sz="1300" kern="1200" dirty="0"/>
        </a:p>
        <a:p>
          <a:pPr marL="57150" lvl="1" indent="-57150" algn="l" defTabSz="400050">
            <a:lnSpc>
              <a:spcPct val="90000"/>
            </a:lnSpc>
            <a:spcBef>
              <a:spcPct val="0"/>
            </a:spcBef>
            <a:spcAft>
              <a:spcPct val="15000"/>
            </a:spcAft>
            <a:buChar char="•"/>
          </a:pPr>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sp:txBody>
      <dsp:txXfrm>
        <a:off x="6253753" y="3196554"/>
        <a:ext cx="1562562" cy="491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DCA7-5F73-4590-8BDB-39B8A95F1658}">
      <dsp:nvSpPr>
        <dsp:cNvPr id="0" name=""/>
        <dsp:cNvSpPr/>
      </dsp:nvSpPr>
      <dsp:spPr>
        <a:xfrm>
          <a:off x="484434" y="742"/>
          <a:ext cx="1963449" cy="1352816"/>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0923" t="7547" r="20923" b="754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1661E-9A93-468A-B3EE-25D12D92B67B}">
      <dsp:nvSpPr>
        <dsp:cNvPr id="0" name=""/>
        <dsp:cNvSpPr/>
      </dsp:nvSpPr>
      <dsp:spPr>
        <a:xfrm>
          <a:off x="484434"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Databricks</a:t>
          </a:r>
        </a:p>
      </dsp:txBody>
      <dsp:txXfrm>
        <a:off x="484434" y="1353559"/>
        <a:ext cx="1963449" cy="728439"/>
      </dsp:txXfrm>
    </dsp:sp>
    <dsp:sp modelId="{7330D50A-07B5-4BD3-B091-B29B4595D399}">
      <dsp:nvSpPr>
        <dsp:cNvPr id="0" name=""/>
        <dsp:cNvSpPr/>
      </dsp:nvSpPr>
      <dsp:spPr>
        <a:xfrm>
          <a:off x="2644311" y="742"/>
          <a:ext cx="1963449" cy="1352816"/>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004" t="14966" r="26004" b="1496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204DB-B80C-46ED-B0C8-3033B53F7CFB}">
      <dsp:nvSpPr>
        <dsp:cNvPr id="0" name=""/>
        <dsp:cNvSpPr/>
      </dsp:nvSpPr>
      <dsp:spPr>
        <a:xfrm>
          <a:off x="2644311"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Machine Learning Services</a:t>
          </a:r>
        </a:p>
      </dsp:txBody>
      <dsp:txXfrm>
        <a:off x="2644311" y="1353559"/>
        <a:ext cx="1963449" cy="728439"/>
      </dsp:txXfrm>
    </dsp:sp>
    <dsp:sp modelId="{45173446-B786-4AEF-AF23-F359A8ECA551}">
      <dsp:nvSpPr>
        <dsp:cNvPr id="0" name=""/>
        <dsp:cNvSpPr/>
      </dsp:nvSpPr>
      <dsp:spPr>
        <a:xfrm>
          <a:off x="1564373" y="2278344"/>
          <a:ext cx="1963449" cy="1352816"/>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1299" t="8096" r="21299" b="809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E3F8C-BB0B-4512-AB31-BB7AC6F5695D}">
      <dsp:nvSpPr>
        <dsp:cNvPr id="0" name=""/>
        <dsp:cNvSpPr/>
      </dsp:nvSpPr>
      <dsp:spPr>
        <a:xfrm>
          <a:off x="1564373" y="3631161"/>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DLVM</a:t>
          </a:r>
        </a:p>
      </dsp:txBody>
      <dsp:txXfrm>
        <a:off x="1564373" y="3631161"/>
        <a:ext cx="1963449" cy="728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221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with Sub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
        <p:nvSpPr>
          <p:cNvPr id="26"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1524050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4/16/2019</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589431"/>
            <a:ext cx="7886700" cy="2139553"/>
          </a:xfrm>
        </p:spPr>
        <p:txBody>
          <a:bodyPr anchor="b">
            <a:noAutofit/>
          </a:bodyPr>
          <a:lstStyle>
            <a:lvl1pPr algn="ctr">
              <a:defRPr sz="3000" b="1" i="0" baseline="0">
                <a:solidFill>
                  <a:schemeClr val="bg1"/>
                </a:solidFill>
                <a:latin typeface="Segoe UI" panose="020B0502040204020203" pitchFamily="34" charset="0"/>
                <a:cs typeface="Segoe UI" panose="020B0502040204020203" pitchFamily="34" charset="0"/>
              </a:defRPr>
            </a:lvl1pPr>
          </a:lstStyle>
          <a:p>
            <a:r>
              <a:rPr lang="en-US" dirty="0"/>
              <a:t>SECTION HEADER EXAMPLE</a:t>
            </a:r>
          </a:p>
        </p:txBody>
      </p:sp>
      <p:sp>
        <p:nvSpPr>
          <p:cNvPr id="3" name="Text Placeholder 2"/>
          <p:cNvSpPr>
            <a:spLocks noGrp="1"/>
          </p:cNvSpPr>
          <p:nvPr>
            <p:ph type="body" idx="1" hasCustomPrompt="1"/>
          </p:nvPr>
        </p:nvSpPr>
        <p:spPr>
          <a:xfrm>
            <a:off x="623888" y="2756129"/>
            <a:ext cx="7886700" cy="1125140"/>
          </a:xfrm>
        </p:spPr>
        <p:txBody>
          <a:bodyPr>
            <a:noAutofit/>
          </a:bodyPr>
          <a:lstStyle>
            <a:lvl1pPr marL="0" indent="0" algn="ctr">
              <a:buNone/>
              <a:defRPr sz="1350" baseline="0">
                <a:solidFill>
                  <a:schemeClr val="bg2"/>
                </a:solidFill>
                <a:latin typeface="Segoe UI" panose="020B0502040204020203" pitchFamily="34" charset="0"/>
                <a:cs typeface="Segoe UI" panose="020B050204020402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5185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ree Pictur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SLIDE TITLE</a:t>
            </a:r>
          </a:p>
        </p:txBody>
      </p:sp>
      <p:sp>
        <p:nvSpPr>
          <p:cNvPr id="8"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
        <p:nvSpPr>
          <p:cNvPr id="10" name="Picture Placeholder 2"/>
          <p:cNvSpPr>
            <a:spLocks noGrp="1"/>
          </p:cNvSpPr>
          <p:nvPr>
            <p:ph type="pic" sz="quarter" idx="14" hasCustomPrompt="1"/>
          </p:nvPr>
        </p:nvSpPr>
        <p:spPr>
          <a:xfrm>
            <a:off x="525387"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1" name="Text Placeholder 2"/>
          <p:cNvSpPr>
            <a:spLocks noGrp="1"/>
          </p:cNvSpPr>
          <p:nvPr>
            <p:ph type="body" idx="1" hasCustomPrompt="1"/>
          </p:nvPr>
        </p:nvSpPr>
        <p:spPr>
          <a:xfrm>
            <a:off x="421718"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2" name="Text Placeholder 2"/>
          <p:cNvSpPr>
            <a:spLocks noGrp="1"/>
          </p:cNvSpPr>
          <p:nvPr>
            <p:ph type="body" idx="15" hasCustomPrompt="1"/>
          </p:nvPr>
        </p:nvSpPr>
        <p:spPr>
          <a:xfrm>
            <a:off x="421718"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3" name="Picture Placeholder 2"/>
          <p:cNvSpPr>
            <a:spLocks noGrp="1"/>
          </p:cNvSpPr>
          <p:nvPr>
            <p:ph type="pic" sz="quarter" idx="16" hasCustomPrompt="1"/>
          </p:nvPr>
        </p:nvSpPr>
        <p:spPr>
          <a:xfrm>
            <a:off x="3579588"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4" name="Text Placeholder 2"/>
          <p:cNvSpPr>
            <a:spLocks noGrp="1"/>
          </p:cNvSpPr>
          <p:nvPr>
            <p:ph type="body" idx="17" hasCustomPrompt="1"/>
          </p:nvPr>
        </p:nvSpPr>
        <p:spPr>
          <a:xfrm>
            <a:off x="3475919"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5" name="Text Placeholder 2"/>
          <p:cNvSpPr>
            <a:spLocks noGrp="1"/>
          </p:cNvSpPr>
          <p:nvPr>
            <p:ph type="body" idx="18" hasCustomPrompt="1"/>
          </p:nvPr>
        </p:nvSpPr>
        <p:spPr>
          <a:xfrm>
            <a:off x="3475919"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6" name="Picture Placeholder 2"/>
          <p:cNvSpPr>
            <a:spLocks noGrp="1"/>
          </p:cNvSpPr>
          <p:nvPr>
            <p:ph type="pic" sz="quarter" idx="19" hasCustomPrompt="1"/>
          </p:nvPr>
        </p:nvSpPr>
        <p:spPr>
          <a:xfrm>
            <a:off x="6593922"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7" name="Text Placeholder 2"/>
          <p:cNvSpPr>
            <a:spLocks noGrp="1"/>
          </p:cNvSpPr>
          <p:nvPr>
            <p:ph type="body" idx="20" hasCustomPrompt="1"/>
          </p:nvPr>
        </p:nvSpPr>
        <p:spPr>
          <a:xfrm>
            <a:off x="6490253"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8" name="Text Placeholder 2"/>
          <p:cNvSpPr>
            <a:spLocks noGrp="1"/>
          </p:cNvSpPr>
          <p:nvPr>
            <p:ph type="body" idx="21" hasCustomPrompt="1"/>
          </p:nvPr>
        </p:nvSpPr>
        <p:spPr>
          <a:xfrm>
            <a:off x="6490253"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Tree>
    <p:extLst>
      <p:ext uri="{BB962C8B-B14F-4D97-AF65-F5344CB8AC3E}">
        <p14:creationId xmlns:p14="http://schemas.microsoft.com/office/powerpoint/2010/main" val="84896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004050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lutzroeder.github.io/netron/" TargetMode="External"/><Relationship Id="rId2" Type="http://schemas.openxmlformats.org/officeDocument/2006/relationships/hyperlink" Target="http://scs.ryerson.ca/~aharley/vis/conv/"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34.jpe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sv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9.svg"/></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ocs.microsoft.com/en-us/azure/machine-learning/service/how-to-deploy-and-where"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www.netlib.org/utk/papers/mpi-book/mpi-book.html" TargetMode="External"/><Relationship Id="rId2" Type="http://schemas.openxmlformats.org/officeDocument/2006/relationships/hyperlink" Target="https://www.csm.ornl.gov/pvm/" TargetMode="External"/><Relationship Id="rId1" Type="http://schemas.openxmlformats.org/officeDocument/2006/relationships/slideLayout" Target="../slideLayouts/slideLayout6.xml"/><Relationship Id="rId4" Type="http://schemas.openxmlformats.org/officeDocument/2006/relationships/hyperlink" Target="https://link.springer.com/article/10.1007/s10766-008-0077-2"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Deep Learning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6190-U91 | Colby T. Ford, Ph.D.</a:t>
            </a:r>
            <a:endParaRPr dirty="0"/>
          </a:p>
        </p:txBody>
      </p:sp>
      <p:pic>
        <p:nvPicPr>
          <p:cNvPr id="3" name="Picture 2" descr="A close up of a sign&#10;&#10;Description automatically generated">
            <a:extLst>
              <a:ext uri="{FF2B5EF4-FFF2-40B4-BE49-F238E27FC236}">
                <a16:creationId xmlns:a16="http://schemas.microsoft.com/office/drawing/2014/main" id="{DBB79DA9-E528-4E11-A659-9FECE294BE36}"/>
              </a:ext>
            </a:extLst>
          </p:cNvPr>
          <p:cNvPicPr>
            <a:picLocks noChangeAspect="1"/>
          </p:cNvPicPr>
          <p:nvPr/>
        </p:nvPicPr>
        <p:blipFill>
          <a:blip r:embed="rId3">
            <a:biLevel thresh="25000"/>
          </a:blip>
          <a:stretch>
            <a:fillRect/>
          </a:stretch>
        </p:blipFill>
        <p:spPr>
          <a:xfrm>
            <a:off x="422233" y="3151559"/>
            <a:ext cx="1728167" cy="13285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236246778"/>
              </p:ext>
            </p:extLst>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D18-84D1-4182-8126-16FF9AB9997B}"/>
              </a:ext>
            </a:extLst>
          </p:cNvPr>
          <p:cNvSpPr>
            <a:spLocks noGrp="1"/>
          </p:cNvSpPr>
          <p:nvPr>
            <p:ph type="title"/>
          </p:nvPr>
        </p:nvSpPr>
        <p:spPr/>
        <p:txBody>
          <a:bodyPr/>
          <a:lstStyle/>
          <a:p>
            <a:r>
              <a:rPr lang="en-US" dirty="0" err="1">
                <a:solidFill>
                  <a:schemeClr val="accent5">
                    <a:lumMod val="50000"/>
                  </a:schemeClr>
                </a:solidFill>
              </a:rPr>
              <a:t>Keras</a:t>
            </a:r>
            <a:r>
              <a:rPr lang="en-US" dirty="0"/>
              <a:t> Model Walkthrough</a:t>
            </a:r>
          </a:p>
        </p:txBody>
      </p:sp>
      <p:sp>
        <p:nvSpPr>
          <p:cNvPr id="3" name="Subtitle 2">
            <a:extLst>
              <a:ext uri="{FF2B5EF4-FFF2-40B4-BE49-F238E27FC236}">
                <a16:creationId xmlns:a16="http://schemas.microsoft.com/office/drawing/2014/main" id="{8D2A8ABF-4FD7-48E0-9213-F78F02E46B5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122A00-8953-4DF5-B444-750C42D574B8}"/>
              </a:ext>
            </a:extLst>
          </p:cNvPr>
          <p:cNvSpPr>
            <a:spLocks noGrp="1"/>
          </p:cNvSpPr>
          <p:nvPr>
            <p:ph type="body" idx="2"/>
          </p:nvPr>
        </p:nvSpPr>
        <p:spPr/>
        <p:txBody>
          <a:bodyPr/>
          <a:lstStyle/>
          <a:p>
            <a:r>
              <a:rPr lang="en-US" dirty="0"/>
              <a:t>IMDB Dataset</a:t>
            </a:r>
          </a:p>
          <a:p>
            <a:r>
              <a:rPr lang="en-US" dirty="0"/>
              <a:t>Models and Compiling</a:t>
            </a:r>
          </a:p>
          <a:p>
            <a:r>
              <a:rPr lang="en-US" dirty="0"/>
              <a:t>Layers</a:t>
            </a:r>
          </a:p>
          <a:p>
            <a:r>
              <a:rPr lang="en-US" dirty="0"/>
              <a:t>Fit, Save, and Show</a:t>
            </a:r>
          </a:p>
          <a:p>
            <a:endParaRPr lang="en-US" dirty="0"/>
          </a:p>
        </p:txBody>
      </p:sp>
    </p:spTree>
    <p:extLst>
      <p:ext uri="{BB962C8B-B14F-4D97-AF65-F5344CB8AC3E}">
        <p14:creationId xmlns:p14="http://schemas.microsoft.com/office/powerpoint/2010/main" val="3013990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A541-8DEE-4CCE-A0C3-AAE937B92BA2}"/>
              </a:ext>
            </a:extLst>
          </p:cNvPr>
          <p:cNvSpPr>
            <a:spLocks noGrp="1"/>
          </p:cNvSpPr>
          <p:nvPr>
            <p:ph type="title"/>
          </p:nvPr>
        </p:nvSpPr>
        <p:spPr>
          <a:xfrm>
            <a:off x="319500" y="490496"/>
            <a:ext cx="2808000" cy="677904"/>
          </a:xfrm>
        </p:spPr>
        <p:txBody>
          <a:bodyPr/>
          <a:lstStyle/>
          <a:p>
            <a:r>
              <a:rPr lang="en-US" dirty="0"/>
              <a:t>IMDB Dataset</a:t>
            </a:r>
          </a:p>
        </p:txBody>
      </p:sp>
      <p:sp>
        <p:nvSpPr>
          <p:cNvPr id="3" name="Text Placeholder 2">
            <a:extLst>
              <a:ext uri="{FF2B5EF4-FFF2-40B4-BE49-F238E27FC236}">
                <a16:creationId xmlns:a16="http://schemas.microsoft.com/office/drawing/2014/main" id="{564292F0-5096-4FC8-BDCD-D7840AF579A8}"/>
              </a:ext>
            </a:extLst>
          </p:cNvPr>
          <p:cNvSpPr>
            <a:spLocks noGrp="1"/>
          </p:cNvSpPr>
          <p:nvPr>
            <p:ph type="body" idx="1"/>
          </p:nvPr>
        </p:nvSpPr>
        <p:spPr>
          <a:xfrm>
            <a:off x="319500" y="1168400"/>
            <a:ext cx="2808000" cy="3484604"/>
          </a:xfrm>
        </p:spPr>
        <p:txBody>
          <a:bodyPr/>
          <a:lstStyle/>
          <a:p>
            <a:pPr marL="152400" indent="0">
              <a:buNone/>
            </a:pPr>
            <a:r>
              <a:rPr lang="en-US" dirty="0"/>
              <a:t>Dataset of 25,000 movies reviews from IMDB, labeled by sentiment (positive/negative). Reviews have been preprocessed, and each review is encoded as a sequence of word indexes (integers).</a:t>
            </a:r>
          </a:p>
          <a:p>
            <a:pPr marL="152400" indent="0">
              <a:buNone/>
            </a:pPr>
            <a:endParaRPr lang="en-US" dirty="0"/>
          </a:p>
          <a:p>
            <a:pPr marL="152400" indent="0">
              <a:buNone/>
            </a:pPr>
            <a:r>
              <a:rPr lang="en-US" dirty="0"/>
              <a:t>For convenience, words are indexed by overall frequency in the dataset, so that for instance the integer "3" encodes the 3rd most frequent word in the data. This allows for quick filtering operations such as: "only consider the top 10,000 most common words, but eliminate the top 20 most common words".</a:t>
            </a:r>
          </a:p>
        </p:txBody>
      </p:sp>
      <p:pic>
        <p:nvPicPr>
          <p:cNvPr id="4" name="Picture 3">
            <a:extLst>
              <a:ext uri="{FF2B5EF4-FFF2-40B4-BE49-F238E27FC236}">
                <a16:creationId xmlns:a16="http://schemas.microsoft.com/office/drawing/2014/main" id="{27AB3C07-82C1-4B55-B989-200FCD8E8224}"/>
              </a:ext>
            </a:extLst>
          </p:cNvPr>
          <p:cNvPicPr>
            <a:picLocks noChangeAspect="1"/>
          </p:cNvPicPr>
          <p:nvPr/>
        </p:nvPicPr>
        <p:blipFill>
          <a:blip r:embed="rId2"/>
          <a:stretch>
            <a:fillRect/>
          </a:stretch>
        </p:blipFill>
        <p:spPr>
          <a:xfrm>
            <a:off x="3597268" y="1351281"/>
            <a:ext cx="4997464" cy="2440938"/>
          </a:xfrm>
          <a:prstGeom prst="rect">
            <a:avLst/>
          </a:prstGeom>
        </p:spPr>
      </p:pic>
    </p:spTree>
    <p:extLst>
      <p:ext uri="{BB962C8B-B14F-4D97-AF65-F5344CB8AC3E}">
        <p14:creationId xmlns:p14="http://schemas.microsoft.com/office/powerpoint/2010/main" val="300679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ECF3-C2F6-470C-B4F4-7F20C04BCD16}"/>
              </a:ext>
            </a:extLst>
          </p:cNvPr>
          <p:cNvSpPr>
            <a:spLocks noGrp="1"/>
          </p:cNvSpPr>
          <p:nvPr>
            <p:ph type="title"/>
          </p:nvPr>
        </p:nvSpPr>
        <p:spPr/>
        <p:txBody>
          <a:bodyPr/>
          <a:lstStyle/>
          <a:p>
            <a:r>
              <a:rPr lang="en-US" dirty="0"/>
              <a:t>Models and Compiling</a:t>
            </a:r>
          </a:p>
        </p:txBody>
      </p:sp>
      <p:sp>
        <p:nvSpPr>
          <p:cNvPr id="3" name="Text Placeholder 2">
            <a:extLst>
              <a:ext uri="{FF2B5EF4-FFF2-40B4-BE49-F238E27FC236}">
                <a16:creationId xmlns:a16="http://schemas.microsoft.com/office/drawing/2014/main" id="{E4BDE454-1D7D-428D-9C3F-9E68CD74142E}"/>
              </a:ext>
            </a:extLst>
          </p:cNvPr>
          <p:cNvSpPr>
            <a:spLocks noGrp="1"/>
          </p:cNvSpPr>
          <p:nvPr>
            <p:ph type="body" idx="1"/>
          </p:nvPr>
        </p:nvSpPr>
        <p:spPr>
          <a:xfrm>
            <a:off x="254000" y="1602675"/>
            <a:ext cx="3403600" cy="3002400"/>
          </a:xfrm>
        </p:spPr>
        <p:txBody>
          <a:bodyPr/>
          <a:lstStyle/>
          <a:p>
            <a:r>
              <a:rPr lang="en-US" dirty="0"/>
              <a:t>Sequential – a linear stack of layers. Specify input shape and then add layers</a:t>
            </a:r>
          </a:p>
          <a:p>
            <a:pPr marL="152400" indent="0">
              <a:buNone/>
            </a:pPr>
            <a:endParaRPr lang="en-US" dirty="0"/>
          </a:p>
          <a:p>
            <a:pPr marL="152400" indent="0">
              <a:buNone/>
            </a:pPr>
            <a:r>
              <a:rPr lang="en-US" sz="1100" dirty="0">
                <a:latin typeface="Consolas" panose="020B0609020204030204" pitchFamily="49" charset="0"/>
              </a:rPr>
              <a:t>model = Sequential()</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(Dense(32, </a:t>
            </a:r>
            <a:r>
              <a:rPr lang="en-US" sz="1100" dirty="0" err="1">
                <a:latin typeface="Consolas" panose="020B0609020204030204" pitchFamily="49" charset="0"/>
              </a:rPr>
              <a:t>input_shape</a:t>
            </a:r>
            <a:r>
              <a:rPr lang="en-US" sz="1100" dirty="0">
                <a:latin typeface="Consolas" panose="020B0609020204030204" pitchFamily="49" charset="0"/>
              </a:rPr>
              <a:t>=(16,)))</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(Conv2D(64, (3,3), activation…)</a:t>
            </a:r>
          </a:p>
          <a:p>
            <a:pPr marL="152400" indent="0">
              <a:buNone/>
            </a:pPr>
            <a:endParaRPr lang="en-US" sz="1100" dirty="0">
              <a:latin typeface="Consolas" panose="020B0609020204030204" pitchFamily="49" charset="0"/>
            </a:endParaRPr>
          </a:p>
        </p:txBody>
      </p:sp>
      <p:sp>
        <p:nvSpPr>
          <p:cNvPr id="4" name="Text Placeholder 3">
            <a:extLst>
              <a:ext uri="{FF2B5EF4-FFF2-40B4-BE49-F238E27FC236}">
                <a16:creationId xmlns:a16="http://schemas.microsoft.com/office/drawing/2014/main" id="{2EFB6DB1-FEE7-4ECF-9AD5-BD3ED077B189}"/>
              </a:ext>
            </a:extLst>
          </p:cNvPr>
          <p:cNvSpPr>
            <a:spLocks noGrp="1"/>
          </p:cNvSpPr>
          <p:nvPr>
            <p:ph type="body" idx="2"/>
          </p:nvPr>
        </p:nvSpPr>
        <p:spPr>
          <a:xfrm>
            <a:off x="3657600" y="1602675"/>
            <a:ext cx="5064372" cy="3002400"/>
          </a:xfrm>
        </p:spPr>
        <p:txBody>
          <a:bodyPr/>
          <a:lstStyle/>
          <a:p>
            <a:pPr>
              <a:lnSpc>
                <a:spcPct val="100000"/>
              </a:lnSpc>
            </a:pPr>
            <a:r>
              <a:rPr lang="en-US" dirty="0"/>
              <a:t>Compiling – set up the performance settings of the model.</a:t>
            </a:r>
          </a:p>
          <a:p>
            <a:pPr>
              <a:lnSpc>
                <a:spcPct val="100000"/>
              </a:lnSpc>
            </a:pPr>
            <a:r>
              <a:rPr lang="en-US" dirty="0"/>
              <a:t>Optimizer:</a:t>
            </a:r>
          </a:p>
          <a:p>
            <a:pPr lvl="1">
              <a:lnSpc>
                <a:spcPct val="100000"/>
              </a:lnSpc>
              <a:spcBef>
                <a:spcPts val="0"/>
              </a:spcBef>
            </a:pPr>
            <a:r>
              <a:rPr lang="en-US" dirty="0"/>
              <a:t>Stochastic gradient descent, </a:t>
            </a:r>
            <a:r>
              <a:rPr lang="en-US" dirty="0" err="1"/>
              <a:t>RMSprop</a:t>
            </a:r>
            <a:endParaRPr lang="en-US" dirty="0"/>
          </a:p>
          <a:p>
            <a:pPr lvl="1">
              <a:lnSpc>
                <a:spcPct val="100000"/>
              </a:lnSpc>
              <a:spcBef>
                <a:spcPts val="0"/>
              </a:spcBef>
            </a:pPr>
            <a:r>
              <a:rPr lang="en-US" dirty="0" err="1"/>
              <a:t>Adagrad</a:t>
            </a:r>
            <a:r>
              <a:rPr lang="en-US" dirty="0"/>
              <a:t>, </a:t>
            </a:r>
            <a:r>
              <a:rPr lang="en-US" dirty="0" err="1"/>
              <a:t>Adadelta</a:t>
            </a:r>
            <a:r>
              <a:rPr lang="en-US" dirty="0"/>
              <a:t>, </a:t>
            </a:r>
            <a:r>
              <a:rPr lang="en-US" dirty="0" err="1"/>
              <a:t>Adamax</a:t>
            </a:r>
            <a:endParaRPr lang="en-US" dirty="0"/>
          </a:p>
          <a:p>
            <a:pPr lvl="1">
              <a:lnSpc>
                <a:spcPct val="100000"/>
              </a:lnSpc>
              <a:spcBef>
                <a:spcPts val="0"/>
              </a:spcBef>
            </a:pPr>
            <a:r>
              <a:rPr lang="en-US" dirty="0"/>
              <a:t>Adam, </a:t>
            </a:r>
            <a:r>
              <a:rPr lang="en-US" dirty="0" err="1"/>
              <a:t>Nadam</a:t>
            </a:r>
            <a:endParaRPr lang="en-US" dirty="0"/>
          </a:p>
          <a:p>
            <a:pPr>
              <a:lnSpc>
                <a:spcPct val="100000"/>
              </a:lnSpc>
            </a:pPr>
            <a:r>
              <a:rPr lang="en-US" dirty="0"/>
              <a:t>Loss Function:</a:t>
            </a:r>
          </a:p>
          <a:p>
            <a:pPr lvl="1">
              <a:lnSpc>
                <a:spcPct val="100000"/>
              </a:lnSpc>
              <a:spcBef>
                <a:spcPts val="0"/>
              </a:spcBef>
            </a:pPr>
            <a:r>
              <a:rPr lang="en-US" dirty="0"/>
              <a:t>Mean squared error, mean absolute error, mean absolute percentage error, mean squared logarithmic error</a:t>
            </a:r>
          </a:p>
          <a:p>
            <a:pPr lvl="1">
              <a:lnSpc>
                <a:spcPct val="100000"/>
              </a:lnSpc>
              <a:spcBef>
                <a:spcPts val="0"/>
              </a:spcBef>
            </a:pPr>
            <a:r>
              <a:rPr lang="en-US" dirty="0"/>
              <a:t>Hinge, squared hinge</a:t>
            </a:r>
          </a:p>
          <a:p>
            <a:pPr lvl="1">
              <a:lnSpc>
                <a:spcPct val="100000"/>
              </a:lnSpc>
              <a:spcBef>
                <a:spcPts val="0"/>
              </a:spcBef>
            </a:pPr>
            <a:r>
              <a:rPr lang="en-US" dirty="0" err="1"/>
              <a:t>Kullback-Leibler</a:t>
            </a:r>
            <a:r>
              <a:rPr lang="en-US" dirty="0"/>
              <a:t> divergence</a:t>
            </a:r>
          </a:p>
          <a:p>
            <a:pPr lvl="1">
              <a:lnSpc>
                <a:spcPct val="100000"/>
              </a:lnSpc>
              <a:spcBef>
                <a:spcPts val="0"/>
              </a:spcBef>
            </a:pPr>
            <a:r>
              <a:rPr lang="en-US" dirty="0" err="1"/>
              <a:t>Logcosh</a:t>
            </a:r>
            <a:r>
              <a:rPr lang="en-US" dirty="0"/>
              <a:t>, cosine proximity</a:t>
            </a:r>
          </a:p>
          <a:p>
            <a:pPr lvl="1">
              <a:lnSpc>
                <a:spcPct val="100000"/>
              </a:lnSpc>
              <a:spcBef>
                <a:spcPts val="0"/>
              </a:spcBef>
            </a:pPr>
            <a:r>
              <a:rPr lang="en-US" dirty="0"/>
              <a:t>Cross entropy</a:t>
            </a:r>
          </a:p>
          <a:p>
            <a:pPr>
              <a:lnSpc>
                <a:spcPct val="100000"/>
              </a:lnSpc>
            </a:pPr>
            <a:r>
              <a:rPr lang="en-US" dirty="0"/>
              <a:t>Other Metrics:</a:t>
            </a:r>
          </a:p>
          <a:p>
            <a:pPr lvl="1">
              <a:lnSpc>
                <a:spcPct val="100000"/>
              </a:lnSpc>
              <a:spcBef>
                <a:spcPts val="0"/>
              </a:spcBef>
            </a:pPr>
            <a:r>
              <a:rPr lang="en-US" dirty="0"/>
              <a:t>Accuracy</a:t>
            </a:r>
          </a:p>
        </p:txBody>
      </p:sp>
      <p:sp>
        <p:nvSpPr>
          <p:cNvPr id="5" name="Rectangle 4">
            <a:extLst>
              <a:ext uri="{FF2B5EF4-FFF2-40B4-BE49-F238E27FC236}">
                <a16:creationId xmlns:a16="http://schemas.microsoft.com/office/drawing/2014/main" id="{25E8FBAE-03E8-42F8-BFD8-4531EAF77A87}"/>
              </a:ext>
            </a:extLst>
          </p:cNvPr>
          <p:cNvSpPr/>
          <p:nvPr/>
        </p:nvSpPr>
        <p:spPr>
          <a:xfrm>
            <a:off x="6305338" y="4002822"/>
            <a:ext cx="1816523" cy="307777"/>
          </a:xfrm>
          <a:prstGeom prst="rect">
            <a:avLst/>
          </a:prstGeom>
        </p:spPr>
        <p:txBody>
          <a:bodyPr wrap="none">
            <a:spAutoFit/>
          </a:bodyPr>
          <a:lstStyle/>
          <a:p>
            <a:pPr marL="139700"/>
            <a:r>
              <a:rPr lang="en-US" dirty="0" err="1">
                <a:latin typeface="Consolas" panose="020B0609020204030204" pitchFamily="49" charset="0"/>
              </a:rPr>
              <a:t>model.compile</a:t>
            </a:r>
            <a:r>
              <a:rPr lang="en-US" dirty="0">
                <a:latin typeface="Consolas" panose="020B0609020204030204" pitchFamily="49" charset="0"/>
              </a:rPr>
              <a:t>()</a:t>
            </a:r>
          </a:p>
        </p:txBody>
      </p:sp>
    </p:spTree>
    <p:extLst>
      <p:ext uri="{BB962C8B-B14F-4D97-AF65-F5344CB8AC3E}">
        <p14:creationId xmlns:p14="http://schemas.microsoft.com/office/powerpoint/2010/main" val="3893721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43FC-8472-4122-9381-EC3FCDD39ED4}"/>
              </a:ext>
            </a:extLst>
          </p:cNvPr>
          <p:cNvSpPr>
            <a:spLocks noGrp="1"/>
          </p:cNvSpPr>
          <p:nvPr>
            <p:ph type="title"/>
          </p:nvPr>
        </p:nvSpPr>
        <p:spPr>
          <a:xfrm>
            <a:off x="319500" y="490496"/>
            <a:ext cx="2808000" cy="627104"/>
          </a:xfrm>
        </p:spPr>
        <p:txBody>
          <a:bodyPr/>
          <a:lstStyle/>
          <a:p>
            <a:r>
              <a:rPr lang="en-US" dirty="0"/>
              <a:t>Layers</a:t>
            </a:r>
          </a:p>
        </p:txBody>
      </p:sp>
      <p:sp>
        <p:nvSpPr>
          <p:cNvPr id="3" name="Text Placeholder 2">
            <a:extLst>
              <a:ext uri="{FF2B5EF4-FFF2-40B4-BE49-F238E27FC236}">
                <a16:creationId xmlns:a16="http://schemas.microsoft.com/office/drawing/2014/main" id="{2B4D7D2D-F86C-46DC-87B1-DB858C450BC8}"/>
              </a:ext>
            </a:extLst>
          </p:cNvPr>
          <p:cNvSpPr>
            <a:spLocks noGrp="1"/>
          </p:cNvSpPr>
          <p:nvPr>
            <p:ph type="body" idx="1"/>
          </p:nvPr>
        </p:nvSpPr>
        <p:spPr>
          <a:xfrm>
            <a:off x="319500" y="1117600"/>
            <a:ext cx="5512340" cy="3535404"/>
          </a:xfrm>
        </p:spPr>
        <p:txBody>
          <a:bodyPr/>
          <a:lstStyle/>
          <a:p>
            <a:pPr marL="152400" indent="0">
              <a:buNone/>
            </a:pPr>
            <a:r>
              <a:rPr lang="en-US" dirty="0" err="1">
                <a:latin typeface="Consolas" panose="020B0609020204030204" pitchFamily="49" charset="0"/>
              </a:rPr>
              <a:t>model.add</a:t>
            </a:r>
            <a:r>
              <a:rPr lang="en-US" dirty="0">
                <a:latin typeface="Consolas" panose="020B0609020204030204" pitchFamily="49" charset="0"/>
              </a:rPr>
              <a:t>(Embedding(</a:t>
            </a:r>
            <a:r>
              <a:rPr lang="en-US" dirty="0" err="1">
                <a:latin typeface="Consolas" panose="020B0609020204030204" pitchFamily="49" charset="0"/>
              </a:rPr>
              <a:t>max_features</a:t>
            </a:r>
            <a:r>
              <a:rPr lang="en-US" dirty="0">
                <a:latin typeface="Consolas" panose="020B0609020204030204" pitchFamily="49" charset="0"/>
              </a:rPr>
              <a:t>, 128, </a:t>
            </a:r>
            <a:r>
              <a:rPr lang="en-US" dirty="0" err="1">
                <a:latin typeface="Consolas" panose="020B0609020204030204" pitchFamily="49" charset="0"/>
              </a:rPr>
              <a:t>input_length</a:t>
            </a:r>
            <a:r>
              <a:rPr lang="en-US" dirty="0">
                <a:latin typeface="Consolas" panose="020B0609020204030204" pitchFamily="49" charset="0"/>
              </a:rPr>
              <a:t>=</a:t>
            </a:r>
            <a:r>
              <a:rPr lang="en-US" dirty="0" err="1">
                <a:latin typeface="Consolas" panose="020B0609020204030204" pitchFamily="49" charset="0"/>
              </a:rPr>
              <a:t>maxlen</a:t>
            </a:r>
            <a:r>
              <a:rPr lang="en-US" dirty="0">
                <a:latin typeface="Consolas" panose="020B0609020204030204" pitchFamily="49" charset="0"/>
              </a:rPr>
              <a:t>))</a:t>
            </a:r>
          </a:p>
          <a:p>
            <a:r>
              <a:rPr lang="en-US" dirty="0"/>
              <a:t>Turns positive integers (indexes) into dense vectors of fixed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(Bidirectional(LSTM(64)))</a:t>
            </a:r>
          </a:p>
          <a:p>
            <a:r>
              <a:rPr lang="en-US" dirty="0"/>
              <a:t>Bidirectional means that the process can move forward and backward.</a:t>
            </a:r>
          </a:p>
          <a:p>
            <a:r>
              <a:rPr lang="en-US" dirty="0"/>
              <a:t>LSTM creates a ‘long short-term memory’ RNN of a specified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(Dropout(0.5))</a:t>
            </a:r>
          </a:p>
          <a:p>
            <a:r>
              <a:rPr lang="en-US" dirty="0"/>
              <a:t>Dropout consists in randomly setting a fraction (rate) of input units to 0 at each update during training time, which helps prevent overfitting.</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(Dense(1, activation='sigmoid'))</a:t>
            </a:r>
          </a:p>
          <a:p>
            <a:r>
              <a:rPr lang="en-US" dirty="0"/>
              <a:t>The dense layer is fully connected layer, so all the neurons in a layer are connected to those in a next layer.</a:t>
            </a:r>
          </a:p>
        </p:txBody>
      </p:sp>
      <p:pic>
        <p:nvPicPr>
          <p:cNvPr id="4" name="Picture 3">
            <a:extLst>
              <a:ext uri="{FF2B5EF4-FFF2-40B4-BE49-F238E27FC236}">
                <a16:creationId xmlns:a16="http://schemas.microsoft.com/office/drawing/2014/main" id="{13B9C905-22D2-402D-B9B5-490CBBA5E5C6}"/>
              </a:ext>
            </a:extLst>
          </p:cNvPr>
          <p:cNvPicPr>
            <a:picLocks noChangeAspect="1"/>
          </p:cNvPicPr>
          <p:nvPr/>
        </p:nvPicPr>
        <p:blipFill>
          <a:blip r:embed="rId2"/>
          <a:stretch>
            <a:fillRect/>
          </a:stretch>
        </p:blipFill>
        <p:spPr>
          <a:xfrm>
            <a:off x="6939230" y="0"/>
            <a:ext cx="2204770" cy="5143500"/>
          </a:xfrm>
          <a:prstGeom prst="rect">
            <a:avLst/>
          </a:prstGeom>
        </p:spPr>
      </p:pic>
      <p:sp>
        <p:nvSpPr>
          <p:cNvPr id="5" name="Rectangle 4">
            <a:extLst>
              <a:ext uri="{FF2B5EF4-FFF2-40B4-BE49-F238E27FC236}">
                <a16:creationId xmlns:a16="http://schemas.microsoft.com/office/drawing/2014/main" id="{6FC8D786-F7B5-446D-B743-911CDA78EEA3}"/>
              </a:ext>
            </a:extLst>
          </p:cNvPr>
          <p:cNvSpPr/>
          <p:nvPr/>
        </p:nvSpPr>
        <p:spPr>
          <a:xfrm>
            <a:off x="3281680" y="1986974"/>
            <a:ext cx="4572000" cy="307777"/>
          </a:xfrm>
          <a:prstGeom prst="rect">
            <a:avLst/>
          </a:prstGeom>
        </p:spPr>
        <p:txBody>
          <a:bodyPr>
            <a:spAutoFit/>
          </a:bodyPr>
          <a:lstStyle/>
          <a:p>
            <a:endParaRPr lang="en-US" dirty="0"/>
          </a:p>
        </p:txBody>
      </p:sp>
      <p:sp>
        <p:nvSpPr>
          <p:cNvPr id="7" name="Rectangle 6">
            <a:extLst>
              <a:ext uri="{FF2B5EF4-FFF2-40B4-BE49-F238E27FC236}">
                <a16:creationId xmlns:a16="http://schemas.microsoft.com/office/drawing/2014/main" id="{89DE179B-B6B9-4215-ACFE-CE11C43937CB}"/>
              </a:ext>
            </a:extLst>
          </p:cNvPr>
          <p:cNvSpPr/>
          <p:nvPr/>
        </p:nvSpPr>
        <p:spPr>
          <a:xfrm>
            <a:off x="2580640" y="4653004"/>
            <a:ext cx="4196080" cy="276999"/>
          </a:xfrm>
          <a:prstGeom prst="rect">
            <a:avLst/>
          </a:prstGeom>
        </p:spPr>
        <p:txBody>
          <a:bodyPr wrap="square">
            <a:spAutoFit/>
          </a:bodyPr>
          <a:lstStyle/>
          <a:p>
            <a:r>
              <a:rPr lang="en-US" sz="1200" dirty="0">
                <a:hlinkClick r:id="rId3"/>
              </a:rPr>
              <a:t>http://colah.github.io/posts/2015-08-Understanding-LSTMs/</a:t>
            </a:r>
            <a:endParaRPr lang="en-US" sz="1200" dirty="0"/>
          </a:p>
        </p:txBody>
      </p:sp>
    </p:spTree>
    <p:extLst>
      <p:ext uri="{BB962C8B-B14F-4D97-AF65-F5344CB8AC3E}">
        <p14:creationId xmlns:p14="http://schemas.microsoft.com/office/powerpoint/2010/main" val="254699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9D06-5F1C-457B-9EF8-2A5512C4C018}"/>
              </a:ext>
            </a:extLst>
          </p:cNvPr>
          <p:cNvSpPr>
            <a:spLocks noGrp="1"/>
          </p:cNvSpPr>
          <p:nvPr>
            <p:ph type="title"/>
          </p:nvPr>
        </p:nvSpPr>
        <p:spPr>
          <a:xfrm>
            <a:off x="422029" y="575950"/>
            <a:ext cx="8299821" cy="635400"/>
          </a:xfrm>
        </p:spPr>
        <p:txBody>
          <a:bodyPr/>
          <a:lstStyle/>
          <a:p>
            <a:r>
              <a:rPr lang="en-US" dirty="0"/>
              <a:t>Fit, Save, and Show</a:t>
            </a:r>
          </a:p>
        </p:txBody>
      </p:sp>
      <p:sp>
        <p:nvSpPr>
          <p:cNvPr id="4" name="Text Placeholder 3">
            <a:extLst>
              <a:ext uri="{FF2B5EF4-FFF2-40B4-BE49-F238E27FC236}">
                <a16:creationId xmlns:a16="http://schemas.microsoft.com/office/drawing/2014/main" id="{1F910FBB-F152-47FF-808A-73CA2F210DCF}"/>
              </a:ext>
            </a:extLst>
          </p:cNvPr>
          <p:cNvSpPr>
            <a:spLocks noGrp="1"/>
          </p:cNvSpPr>
          <p:nvPr>
            <p:ph type="body" idx="1"/>
          </p:nvPr>
        </p:nvSpPr>
        <p:spPr>
          <a:xfrm>
            <a:off x="422029" y="1602675"/>
            <a:ext cx="4149972" cy="3002400"/>
          </a:xfrm>
        </p:spPr>
        <p:txBody>
          <a:bodyPr/>
          <a:lstStyle/>
          <a:p>
            <a:pPr marL="139700" indent="0">
              <a:buNone/>
            </a:pPr>
            <a:r>
              <a:rPr lang="en-US" sz="1200" dirty="0" err="1">
                <a:latin typeface="Consolas" panose="020B0609020204030204" pitchFamily="49" charset="0"/>
              </a:rPr>
              <a:t>model.fit</a:t>
            </a:r>
            <a:r>
              <a:rPr lang="en-US" sz="1200" dirty="0">
                <a:latin typeface="Consolas" panose="020B0609020204030204" pitchFamily="49" charset="0"/>
              </a:rPr>
              <a:t>(</a:t>
            </a:r>
            <a:r>
              <a:rPr lang="en-US" sz="1200" dirty="0" err="1">
                <a:latin typeface="Consolas" panose="020B0609020204030204" pitchFamily="49" charset="0"/>
              </a:rPr>
              <a:t>x_train</a:t>
            </a:r>
            <a:r>
              <a:rPr lang="en-US" sz="1200" dirty="0">
                <a:latin typeface="Consolas" panose="020B0609020204030204" pitchFamily="49" charset="0"/>
              </a:rPr>
              <a:t>, </a:t>
            </a:r>
            <a:r>
              <a:rPr lang="en-US" sz="1200" dirty="0" err="1">
                <a:latin typeface="Consolas" panose="020B0609020204030204" pitchFamily="49" charset="0"/>
              </a:rPr>
              <a:t>y_train</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batch_size</a:t>
            </a:r>
            <a:r>
              <a:rPr lang="en-US" sz="1200" dirty="0">
                <a:latin typeface="Consolas" panose="020B0609020204030204" pitchFamily="49" charset="0"/>
              </a:rPr>
              <a:t>=</a:t>
            </a:r>
            <a:r>
              <a:rPr lang="en-US" sz="1200" dirty="0" err="1">
                <a:latin typeface="Consolas" panose="020B0609020204030204" pitchFamily="49" charset="0"/>
              </a:rPr>
              <a:t>batch_size</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epochs=4,</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validation_data</a:t>
            </a:r>
            <a:r>
              <a:rPr lang="en-US" sz="1200" dirty="0">
                <a:latin typeface="Consolas" panose="020B0609020204030204" pitchFamily="49" charset="0"/>
              </a:rPr>
              <a:t>=[</a:t>
            </a:r>
            <a:r>
              <a:rPr lang="en-US" sz="1200" dirty="0" err="1">
                <a:latin typeface="Consolas" panose="020B0609020204030204" pitchFamily="49" charset="0"/>
              </a:rPr>
              <a:t>x_test</a:t>
            </a:r>
            <a:r>
              <a:rPr lang="en-US" sz="1200" dirty="0">
                <a:latin typeface="Consolas" panose="020B0609020204030204" pitchFamily="49" charset="0"/>
              </a:rPr>
              <a:t>, </a:t>
            </a:r>
            <a:r>
              <a:rPr lang="en-US" sz="1200" dirty="0" err="1">
                <a:latin typeface="Consolas" panose="020B0609020204030204" pitchFamily="49" charset="0"/>
              </a:rPr>
              <a:t>y_test</a:t>
            </a:r>
            <a:r>
              <a:rPr lang="en-US" sz="1200" dirty="0">
                <a:latin typeface="Consolas" panose="020B0609020204030204" pitchFamily="49" charset="0"/>
              </a:rPr>
              <a:t>])</a:t>
            </a:r>
          </a:p>
          <a:p>
            <a:pPr marL="139700" indent="0">
              <a:buNone/>
            </a:pPr>
            <a:endParaRPr lang="en-US" sz="1200" dirty="0">
              <a:latin typeface="Consolas" panose="020B0609020204030204" pitchFamily="49" charset="0"/>
            </a:endParaRPr>
          </a:p>
          <a:p>
            <a:r>
              <a:rPr lang="en-US" dirty="0">
                <a:latin typeface="Lato" panose="020F0502020204030203" pitchFamily="34" charset="0"/>
                <a:ea typeface="Lato" panose="020F0502020204030203" pitchFamily="34" charset="0"/>
                <a:cs typeface="Lato" panose="020F0502020204030203" pitchFamily="34" charset="0"/>
              </a:rPr>
              <a:t>Batch size: number of samples per gradient update</a:t>
            </a:r>
          </a:p>
          <a:p>
            <a:pPr marL="139700" indent="0">
              <a:buNone/>
            </a:pP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Epochs: Number of iterations over the entire x &amp; y data</a:t>
            </a:r>
          </a:p>
        </p:txBody>
      </p:sp>
      <p:sp>
        <p:nvSpPr>
          <p:cNvPr id="5" name="Text Placeholder 4">
            <a:extLst>
              <a:ext uri="{FF2B5EF4-FFF2-40B4-BE49-F238E27FC236}">
                <a16:creationId xmlns:a16="http://schemas.microsoft.com/office/drawing/2014/main" id="{688FCFA4-3AFC-43E3-BDFF-8BC89380B5CD}"/>
              </a:ext>
            </a:extLst>
          </p:cNvPr>
          <p:cNvSpPr>
            <a:spLocks noGrp="1"/>
          </p:cNvSpPr>
          <p:nvPr>
            <p:ph type="body" idx="2"/>
          </p:nvPr>
        </p:nvSpPr>
        <p:spPr>
          <a:xfrm>
            <a:off x="4572001" y="1602675"/>
            <a:ext cx="4149972" cy="3002400"/>
          </a:xfrm>
        </p:spPr>
        <p:txBody>
          <a:bodyPr/>
          <a:lstStyle/>
          <a:p>
            <a:pPr marL="139700" indent="0">
              <a:buNone/>
            </a:pPr>
            <a:r>
              <a:rPr lang="en-US" sz="1200" dirty="0">
                <a:latin typeface="Consolas" panose="020B0609020204030204" pitchFamily="49" charset="0"/>
              </a:rPr>
              <a:t>from </a:t>
            </a:r>
            <a:r>
              <a:rPr lang="en-US" sz="1200" dirty="0" err="1">
                <a:latin typeface="Consolas" panose="020B0609020204030204" pitchFamily="49" charset="0"/>
              </a:rPr>
              <a:t>keras.models</a:t>
            </a:r>
            <a:r>
              <a:rPr lang="en-US" sz="1200" dirty="0">
                <a:latin typeface="Consolas" panose="020B0609020204030204" pitchFamily="49" charset="0"/>
              </a:rPr>
              <a:t> import </a:t>
            </a:r>
            <a:r>
              <a:rPr lang="en-US" sz="1200" dirty="0" err="1">
                <a:latin typeface="Consolas" panose="020B0609020204030204" pitchFamily="49" charset="0"/>
              </a:rPr>
              <a:t>load_model</a:t>
            </a:r>
            <a:endParaRPr lang="en-US" sz="1200" dirty="0">
              <a:latin typeface="Consolas" panose="020B0609020204030204" pitchFamily="49" charset="0"/>
            </a:endParaRP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save to the local filesystem</a:t>
            </a:r>
          </a:p>
          <a:p>
            <a:pPr marL="139700" indent="0">
              <a:buNone/>
            </a:pPr>
            <a:r>
              <a:rPr lang="en-US" sz="1200" dirty="0" err="1">
                <a:latin typeface="Consolas" panose="020B0609020204030204" pitchFamily="49" charset="0"/>
              </a:rPr>
              <a:t>model.save</a:t>
            </a:r>
            <a:r>
              <a:rPr lang="en-US" sz="1200" dirty="0">
                <a:latin typeface="Consolas" panose="020B0609020204030204" pitchFamily="49" charset="0"/>
              </a:rPr>
              <a:t>('/</a:t>
            </a:r>
            <a:r>
              <a:rPr lang="en-US" sz="1200" dirty="0" err="1">
                <a:latin typeface="Consolas" panose="020B0609020204030204" pitchFamily="49" charset="0"/>
              </a:rPr>
              <a:t>tmp</a:t>
            </a:r>
            <a:r>
              <a:rPr lang="en-US" sz="1200" dirty="0">
                <a:latin typeface="Consolas" panose="020B0609020204030204" pitchFamily="49" charset="0"/>
              </a:rPr>
              <a:t>/imdb_lstm_model.h5’) </a:t>
            </a: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move to a for future use</a:t>
            </a:r>
          </a:p>
          <a:p>
            <a:pPr marL="139700" indent="0">
              <a:buNone/>
            </a:pPr>
            <a:r>
              <a:rPr lang="en-US" sz="1200" dirty="0" err="1">
                <a:latin typeface="Consolas" panose="020B0609020204030204" pitchFamily="49" charset="0"/>
              </a:rPr>
              <a:t>dbfs_model_path</a:t>
            </a:r>
            <a:r>
              <a:rPr lang="en-US" sz="1200" dirty="0">
                <a:latin typeface="Consolas" panose="020B0609020204030204" pitchFamily="49" charset="0"/>
              </a:rPr>
              <a:t> = '</a:t>
            </a:r>
            <a:r>
              <a:rPr lang="en-US" sz="1200" dirty="0" err="1">
                <a:latin typeface="Consolas" panose="020B0609020204030204" pitchFamily="49" charset="0"/>
              </a:rPr>
              <a:t>dbfs</a:t>
            </a:r>
            <a:r>
              <a:rPr lang="en-US" sz="1200" dirty="0">
                <a:latin typeface="Consolas" panose="020B0609020204030204" pitchFamily="49" charset="0"/>
              </a:rPr>
              <a:t>:/</a:t>
            </a:r>
            <a:r>
              <a:rPr lang="en-US" sz="1200" dirty="0" err="1">
                <a:latin typeface="Consolas" panose="020B0609020204030204" pitchFamily="49" charset="0"/>
              </a:rPr>
              <a:t>mnt</a:t>
            </a:r>
            <a:r>
              <a:rPr lang="en-US" sz="1200" dirty="0">
                <a:latin typeface="Consolas" panose="020B0609020204030204" pitchFamily="49" charset="0"/>
              </a:rPr>
              <a:t>/general/</a:t>
            </a:r>
            <a:r>
              <a:rPr lang="en-US" sz="1200" dirty="0" err="1">
                <a:latin typeface="Consolas" panose="020B0609020204030204" pitchFamily="49" charset="0"/>
              </a:rPr>
              <a:t>trainedmodels</a:t>
            </a:r>
            <a:r>
              <a:rPr lang="en-US" sz="1200" dirty="0">
                <a:latin typeface="Consolas" panose="020B0609020204030204" pitchFamily="49" charset="0"/>
              </a:rPr>
              <a:t>/dl/imdb_lstm_model.h5’</a:t>
            </a:r>
          </a:p>
          <a:p>
            <a:pPr marL="139700" indent="0">
              <a:buNone/>
            </a:pPr>
            <a:endParaRPr lang="en-US" sz="1200" dirty="0">
              <a:latin typeface="Consolas" panose="020B0609020204030204" pitchFamily="49" charset="0"/>
            </a:endParaRPr>
          </a:p>
          <a:p>
            <a:pPr marL="139700" indent="0">
              <a:buNone/>
            </a:pPr>
            <a:r>
              <a:rPr lang="en-US" sz="1200" dirty="0" err="1">
                <a:latin typeface="Consolas" panose="020B0609020204030204" pitchFamily="49" charset="0"/>
              </a:rPr>
              <a:t>dbutils.fs.cp</a:t>
            </a:r>
            <a:r>
              <a:rPr lang="en-US" sz="1200" dirty="0">
                <a:latin typeface="Consolas" panose="020B0609020204030204" pitchFamily="49" charset="0"/>
              </a:rPr>
              <a:t>('file:/tmp/imdb_lstm_model.h5', </a:t>
            </a:r>
            <a:r>
              <a:rPr lang="en-US" sz="1200" dirty="0" err="1">
                <a:latin typeface="Consolas" panose="020B0609020204030204" pitchFamily="49" charset="0"/>
              </a:rPr>
              <a:t>dbfs_model_path</a:t>
            </a:r>
            <a:r>
              <a:rPr lang="en-US" sz="1200" dirty="0">
                <a:latin typeface="Consolas" panose="020B0609020204030204" pitchFamily="49" charset="0"/>
              </a:rPr>
              <a:t>) </a:t>
            </a:r>
          </a:p>
        </p:txBody>
      </p:sp>
      <p:sp>
        <p:nvSpPr>
          <p:cNvPr id="6" name="Rectangle 5">
            <a:hlinkClick r:id="rId2"/>
            <a:extLst>
              <a:ext uri="{FF2B5EF4-FFF2-40B4-BE49-F238E27FC236}">
                <a16:creationId xmlns:a16="http://schemas.microsoft.com/office/drawing/2014/main" id="{6FBA653F-D5DA-4F28-A94F-437E8B50C623}"/>
              </a:ext>
            </a:extLst>
          </p:cNvPr>
          <p:cNvSpPr/>
          <p:nvPr/>
        </p:nvSpPr>
        <p:spPr>
          <a:xfrm>
            <a:off x="5039360" y="673907"/>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CNN Example</a:t>
            </a:r>
          </a:p>
        </p:txBody>
      </p:sp>
      <p:sp>
        <p:nvSpPr>
          <p:cNvPr id="7" name="Rectangle 6">
            <a:hlinkClick r:id="rId3"/>
            <a:extLst>
              <a:ext uri="{FF2B5EF4-FFF2-40B4-BE49-F238E27FC236}">
                <a16:creationId xmlns:a16="http://schemas.microsoft.com/office/drawing/2014/main" id="{251D2124-F17E-4410-BCC7-388B9E270D01}"/>
              </a:ext>
            </a:extLst>
          </p:cNvPr>
          <p:cNvSpPr/>
          <p:nvPr/>
        </p:nvSpPr>
        <p:spPr>
          <a:xfrm>
            <a:off x="6880605" y="673906"/>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Netron</a:t>
            </a:r>
            <a:endParaRPr lang="en-US" dirty="0"/>
          </a:p>
        </p:txBody>
      </p:sp>
    </p:spTree>
    <p:extLst>
      <p:ext uri="{BB962C8B-B14F-4D97-AF65-F5344CB8AC3E}">
        <p14:creationId xmlns:p14="http://schemas.microsoft.com/office/powerpoint/2010/main" val="3464622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AB03-7BD3-44AF-B42E-7B74BCEFD9D0}"/>
              </a:ext>
            </a:extLst>
          </p:cNvPr>
          <p:cNvSpPr>
            <a:spLocks noGrp="1"/>
          </p:cNvSpPr>
          <p:nvPr>
            <p:ph type="title"/>
          </p:nvPr>
        </p:nvSpPr>
        <p:spPr/>
        <p:txBody>
          <a:bodyPr/>
          <a:lstStyle/>
          <a:p>
            <a:r>
              <a:rPr lang="en-US" sz="3400" dirty="0"/>
              <a:t>Model Operationalization</a:t>
            </a:r>
          </a:p>
        </p:txBody>
      </p:sp>
      <p:sp>
        <p:nvSpPr>
          <p:cNvPr id="3" name="Subtitle 2">
            <a:extLst>
              <a:ext uri="{FF2B5EF4-FFF2-40B4-BE49-F238E27FC236}">
                <a16:creationId xmlns:a16="http://schemas.microsoft.com/office/drawing/2014/main" id="{7BBB2423-E2AE-4342-A455-5D4CAA33C358}"/>
              </a:ext>
            </a:extLst>
          </p:cNvPr>
          <p:cNvSpPr>
            <a:spLocks noGrp="1"/>
          </p:cNvSpPr>
          <p:nvPr>
            <p:ph type="subTitle" idx="1"/>
          </p:nvPr>
        </p:nvSpPr>
        <p:spPr/>
        <p:txBody>
          <a:bodyPr/>
          <a:lstStyle/>
          <a:p>
            <a:r>
              <a:rPr lang="en-US" dirty="0"/>
              <a:t>(and Containerization)</a:t>
            </a:r>
          </a:p>
        </p:txBody>
      </p:sp>
      <p:sp>
        <p:nvSpPr>
          <p:cNvPr id="4" name="Text Placeholder 3">
            <a:extLst>
              <a:ext uri="{FF2B5EF4-FFF2-40B4-BE49-F238E27FC236}">
                <a16:creationId xmlns:a16="http://schemas.microsoft.com/office/drawing/2014/main" id="{97EE4322-E1C7-48B8-9E87-A1158B31B3B4}"/>
              </a:ext>
            </a:extLst>
          </p:cNvPr>
          <p:cNvSpPr>
            <a:spLocks noGrp="1"/>
          </p:cNvSpPr>
          <p:nvPr>
            <p:ph type="body" idx="2"/>
          </p:nvPr>
        </p:nvSpPr>
        <p:spPr/>
        <p:txBody>
          <a:bodyPr/>
          <a:lstStyle/>
          <a:p>
            <a:r>
              <a:rPr lang="en-US" dirty="0"/>
              <a:t>Containerization</a:t>
            </a:r>
          </a:p>
          <a:p>
            <a:pPr lvl="1">
              <a:spcBef>
                <a:spcPts val="0"/>
              </a:spcBef>
            </a:pPr>
            <a:r>
              <a:rPr lang="en-US" dirty="0"/>
              <a:t>Kubernetes and Docker</a:t>
            </a:r>
          </a:p>
          <a:p>
            <a:pPr lvl="1">
              <a:spcBef>
                <a:spcPts val="0"/>
              </a:spcBef>
            </a:pPr>
            <a:r>
              <a:rPr lang="en-US" dirty="0"/>
              <a:t>AKS and ACI</a:t>
            </a:r>
          </a:p>
          <a:p>
            <a:pPr marL="596900" lvl="1" indent="0">
              <a:spcBef>
                <a:spcPts val="0"/>
              </a:spcBef>
              <a:buNone/>
            </a:pPr>
            <a:endParaRPr lang="en-US" dirty="0"/>
          </a:p>
          <a:p>
            <a:r>
              <a:rPr lang="en-US" dirty="0"/>
              <a:t>Operationalization</a:t>
            </a:r>
          </a:p>
          <a:p>
            <a:pPr lvl="1">
              <a:spcBef>
                <a:spcPts val="0"/>
              </a:spcBef>
            </a:pPr>
            <a:r>
              <a:rPr lang="en-US" dirty="0"/>
              <a:t>Batch</a:t>
            </a:r>
          </a:p>
          <a:p>
            <a:pPr lvl="2">
              <a:spcBef>
                <a:spcPts val="0"/>
              </a:spcBef>
            </a:pPr>
            <a:r>
              <a:rPr lang="en-US" dirty="0"/>
              <a:t>ADFv2</a:t>
            </a:r>
          </a:p>
          <a:p>
            <a:pPr lvl="1">
              <a:spcBef>
                <a:spcPts val="0"/>
              </a:spcBef>
            </a:pPr>
            <a:r>
              <a:rPr lang="en-US" dirty="0"/>
              <a:t>Realtime Scoring</a:t>
            </a:r>
          </a:p>
          <a:p>
            <a:pPr lvl="2">
              <a:spcBef>
                <a:spcPts val="0"/>
              </a:spcBef>
            </a:pPr>
            <a:r>
              <a:rPr lang="en-US" dirty="0"/>
              <a:t>API</a:t>
            </a:r>
          </a:p>
          <a:p>
            <a:pPr lvl="2">
              <a:spcBef>
                <a:spcPts val="0"/>
              </a:spcBef>
            </a:pPr>
            <a:r>
              <a:rPr lang="en-US" dirty="0" err="1"/>
              <a:t>MMLSpark</a:t>
            </a:r>
            <a:endParaRPr lang="en-US" dirty="0"/>
          </a:p>
        </p:txBody>
      </p:sp>
    </p:spTree>
    <p:extLst>
      <p:ext uri="{BB962C8B-B14F-4D97-AF65-F5344CB8AC3E}">
        <p14:creationId xmlns:p14="http://schemas.microsoft.com/office/powerpoint/2010/main" val="2803316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Other Cluster Technologies</a:t>
            </a:r>
          </a:p>
          <a:p>
            <a:pPr marL="0" indent="0">
              <a:spcBef>
                <a:spcPts val="1600"/>
              </a:spcBef>
              <a:buNone/>
            </a:pPr>
            <a:r>
              <a:rPr lang="en-US" b="1" dirty="0"/>
              <a:t>Intro to Deep Learning</a:t>
            </a:r>
          </a:p>
          <a:p>
            <a:pPr marL="0" indent="0">
              <a:spcBef>
                <a:spcPts val="1600"/>
              </a:spcBef>
              <a:buNone/>
            </a:pPr>
            <a:r>
              <a:rPr lang="en-US" b="1" dirty="0"/>
              <a:t>Deep Learning Frameworks</a:t>
            </a:r>
          </a:p>
          <a:p>
            <a:pPr marL="0" indent="0">
              <a:spcBef>
                <a:spcPts val="1600"/>
              </a:spcBef>
              <a:buNone/>
            </a:pPr>
            <a:r>
              <a:rPr lang="en-US" b="1" dirty="0"/>
              <a:t>Overview of Neural Networks</a:t>
            </a:r>
          </a:p>
          <a:p>
            <a:pPr marL="0" indent="0">
              <a:spcBef>
                <a:spcPts val="1600"/>
              </a:spcBef>
              <a:buNone/>
            </a:pPr>
            <a:r>
              <a:rPr lang="en-US" b="1" dirty="0"/>
              <a:t>Processors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endParaRPr lang="en-US" dirty="0"/>
          </a:p>
          <a:p>
            <a:r>
              <a:rPr lang="en-US" dirty="0"/>
              <a:t>Think of Docker is a trimmed down VM image with sets of packages and settings that are configured for reuse.</a:t>
            </a:r>
          </a:p>
          <a:p>
            <a:endParaRPr lang="en-US" dirty="0"/>
          </a:p>
        </p:txBody>
      </p:sp>
      <p:pic>
        <p:nvPicPr>
          <p:cNvPr id="1028" name="Picture 4" descr="https://upload.wikimedia.org/wikipedia/commons/thumb/4/4e/Docker_%28container_engine%29_logo.svg/2000px-Docker_%28container_engine%29_logo.svg.png">
            <a:extLst>
              <a:ext uri="{FF2B5EF4-FFF2-40B4-BE49-F238E27FC236}">
                <a16:creationId xmlns:a16="http://schemas.microsoft.com/office/drawing/2014/main" id="{A87CA639-C9CB-4BD8-9DC0-22704B102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292"/>
          <a:stretch/>
        </p:blipFill>
        <p:spPr bwMode="auto">
          <a:xfrm>
            <a:off x="5090700" y="57151"/>
            <a:ext cx="390525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960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r>
              <a:rPr lang="en-US" sz="1100" dirty="0">
                <a:hlinkClick r:id="rId6"/>
              </a:rPr>
              <a:t>https://azure.microsoft.com/en-us/resources/videos/azure-kubernetes-service-overview/</a:t>
            </a:r>
            <a:endParaRPr lang="en-US" sz="1100" dirty="0"/>
          </a:p>
        </p:txBody>
      </p:sp>
    </p:spTree>
    <p:extLst>
      <p:ext uri="{BB962C8B-B14F-4D97-AF65-F5344CB8AC3E}">
        <p14:creationId xmlns:p14="http://schemas.microsoft.com/office/powerpoint/2010/main" val="1925947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6423CD-4E5D-475E-AA52-1B0AE083C281}"/>
              </a:ext>
            </a:extLst>
          </p:cNvPr>
          <p:cNvSpPr>
            <a:spLocks noGrp="1"/>
          </p:cNvSpPr>
          <p:nvPr>
            <p:ph type="title"/>
          </p:nvPr>
        </p:nvSpPr>
        <p:spPr/>
        <p:txBody>
          <a:bodyPr/>
          <a:lstStyle/>
          <a:p>
            <a:endParaRPr lang="en-US"/>
          </a:p>
        </p:txBody>
      </p:sp>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client has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164196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0BB1-AB30-4B51-A97C-26FBBF3BEC4E}"/>
              </a:ext>
            </a:extLst>
          </p:cNvPr>
          <p:cNvSpPr>
            <a:spLocks noGrp="1"/>
          </p:cNvSpPr>
          <p:nvPr>
            <p:ph type="title"/>
          </p:nvPr>
        </p:nvSpPr>
        <p:spPr/>
        <p:txBody>
          <a:bodyPr/>
          <a:lstStyle/>
          <a:p>
            <a:r>
              <a:rPr lang="en-US" dirty="0">
                <a:solidFill>
                  <a:schemeClr val="tx1"/>
                </a:solidFill>
              </a:rPr>
              <a:t>Options in Azure</a:t>
            </a:r>
          </a:p>
        </p:txBody>
      </p:sp>
      <p:sp>
        <p:nvSpPr>
          <p:cNvPr id="3" name="Text Placeholder 2">
            <a:extLst>
              <a:ext uri="{FF2B5EF4-FFF2-40B4-BE49-F238E27FC236}">
                <a16:creationId xmlns:a16="http://schemas.microsoft.com/office/drawing/2014/main" id="{4DC32057-B850-4ADD-AE02-951FBCD4FC8C}"/>
              </a:ext>
            </a:extLst>
          </p:cNvPr>
          <p:cNvSpPr>
            <a:spLocks noGrp="1"/>
          </p:cNvSpPr>
          <p:nvPr>
            <p:ph type="body" idx="13"/>
          </p:nvPr>
        </p:nvSpPr>
        <p:spPr/>
        <p:txBody>
          <a:bodyPr>
            <a:normAutofit lnSpcReduction="10000"/>
          </a:bodyPr>
          <a:lstStyle/>
          <a:p>
            <a:endParaRPr lang="en-US" dirty="0"/>
          </a:p>
        </p:txBody>
      </p:sp>
      <p:sp>
        <p:nvSpPr>
          <p:cNvPr id="5" name="Text Placeholder 4">
            <a:extLst>
              <a:ext uri="{FF2B5EF4-FFF2-40B4-BE49-F238E27FC236}">
                <a16:creationId xmlns:a16="http://schemas.microsoft.com/office/drawing/2014/main" id="{8C93A7AD-14C3-4F39-B63E-4295239865E1}"/>
              </a:ext>
            </a:extLst>
          </p:cNvPr>
          <p:cNvSpPr>
            <a:spLocks noGrp="1"/>
          </p:cNvSpPr>
          <p:nvPr>
            <p:ph type="body" idx="1"/>
          </p:nvPr>
        </p:nvSpPr>
        <p:spPr/>
        <p:txBody>
          <a:bodyPr/>
          <a:lstStyle/>
          <a:p>
            <a:r>
              <a:rPr lang="en-US" dirty="0">
                <a:solidFill>
                  <a:schemeClr val="tx1"/>
                </a:solidFill>
              </a:rPr>
              <a:t>Batch Scoring in Databricks</a:t>
            </a:r>
          </a:p>
        </p:txBody>
      </p:sp>
      <p:pic>
        <p:nvPicPr>
          <p:cNvPr id="20" name="Picture Placeholder 19">
            <a:extLst>
              <a:ext uri="{FF2B5EF4-FFF2-40B4-BE49-F238E27FC236}">
                <a16:creationId xmlns:a16="http://schemas.microsoft.com/office/drawing/2014/main" id="{D4B37E0E-A501-4690-A82A-E55AE0362D8A}"/>
              </a:ext>
            </a:extLst>
          </p:cNvPr>
          <p:cNvPicPr>
            <a:picLocks noGrp="1" noChangeAspect="1"/>
          </p:cNvPicPr>
          <p:nvPr>
            <p:ph type="pic" sz="quarter" idx="16"/>
          </p:nvPr>
        </p:nvPicPr>
        <p:blipFill rotWithShape="1">
          <a:blip r:embed="rId3">
            <a:extLst>
              <a:ext uri="{96DAC541-7B7A-43D3-8B79-37D633B846F1}">
                <asvg:svgBlip xmlns:asvg="http://schemas.microsoft.com/office/drawing/2016/SVG/main" r:embed="rId4"/>
              </a:ext>
            </a:extLst>
          </a:blip>
          <a:srcRect l="-10640" t="-29865" r="-10640" b="-29865"/>
          <a:stretch/>
        </p:blipFill>
        <p:spPr>
          <a:xfrm>
            <a:off x="3579588" y="1476974"/>
            <a:ext cx="2002506" cy="2002506"/>
          </a:xfrm>
        </p:spPr>
      </p:pic>
      <p:sp>
        <p:nvSpPr>
          <p:cNvPr id="8" name="Text Placeholder 7">
            <a:extLst>
              <a:ext uri="{FF2B5EF4-FFF2-40B4-BE49-F238E27FC236}">
                <a16:creationId xmlns:a16="http://schemas.microsoft.com/office/drawing/2014/main" id="{F7D8C093-01F8-48AD-A78C-4FBDB186CD1A}"/>
              </a:ext>
            </a:extLst>
          </p:cNvPr>
          <p:cNvSpPr>
            <a:spLocks noGrp="1"/>
          </p:cNvSpPr>
          <p:nvPr>
            <p:ph type="body" idx="17"/>
          </p:nvPr>
        </p:nvSpPr>
        <p:spPr/>
        <p:txBody>
          <a:bodyPr/>
          <a:lstStyle/>
          <a:p>
            <a:r>
              <a:rPr lang="en-US" dirty="0">
                <a:solidFill>
                  <a:schemeClr val="tx1"/>
                </a:solidFill>
              </a:rPr>
              <a:t>API Serving with </a:t>
            </a:r>
            <a:r>
              <a:rPr lang="en-US" dirty="0" err="1">
                <a:solidFill>
                  <a:schemeClr val="tx1"/>
                </a:solidFill>
              </a:rPr>
              <a:t>MMLSpark</a:t>
            </a:r>
            <a:endParaRPr lang="en-US" dirty="0">
              <a:solidFill>
                <a:schemeClr val="tx1"/>
              </a:solidFill>
            </a:endParaRPr>
          </a:p>
        </p:txBody>
      </p:sp>
      <p:pic>
        <p:nvPicPr>
          <p:cNvPr id="22" name="Picture Placeholder 21">
            <a:extLst>
              <a:ext uri="{FF2B5EF4-FFF2-40B4-BE49-F238E27FC236}">
                <a16:creationId xmlns:a16="http://schemas.microsoft.com/office/drawing/2014/main" id="{BFBF64B9-A0C4-4994-83A4-48C29E722F86}"/>
              </a:ext>
            </a:extLst>
          </p:cNvPr>
          <p:cNvPicPr>
            <a:picLocks noGrp="1" noChangeAspect="1"/>
          </p:cNvPicPr>
          <p:nvPr>
            <p:ph type="pic" sz="quarter" idx="19"/>
          </p:nvPr>
        </p:nvPicPr>
        <p:blipFill rotWithShape="1">
          <a:blip r:embed="rId5"/>
          <a:srcRect l="-28404" t="-28404" r="-28404" b="-28404"/>
          <a:stretch/>
        </p:blipFill>
        <p:spPr>
          <a:xfrm>
            <a:off x="6593922" y="1476974"/>
            <a:ext cx="2002506" cy="2002506"/>
          </a:xfrm>
        </p:spPr>
      </p:pic>
      <p:sp>
        <p:nvSpPr>
          <p:cNvPr id="11" name="Text Placeholder 10">
            <a:extLst>
              <a:ext uri="{FF2B5EF4-FFF2-40B4-BE49-F238E27FC236}">
                <a16:creationId xmlns:a16="http://schemas.microsoft.com/office/drawing/2014/main" id="{78BBF1F4-7DEE-48C7-A35C-DAB7FD834E00}"/>
              </a:ext>
            </a:extLst>
          </p:cNvPr>
          <p:cNvSpPr>
            <a:spLocks noGrp="1"/>
          </p:cNvSpPr>
          <p:nvPr>
            <p:ph type="body" idx="20"/>
          </p:nvPr>
        </p:nvSpPr>
        <p:spPr/>
        <p:txBody>
          <a:bodyPr/>
          <a:lstStyle/>
          <a:p>
            <a:r>
              <a:rPr lang="en-US" dirty="0">
                <a:solidFill>
                  <a:schemeClr val="tx1"/>
                </a:solidFill>
              </a:rPr>
              <a:t>Deployment with Azure Machine Learning Service</a:t>
            </a:r>
          </a:p>
        </p:txBody>
      </p:sp>
      <p:pic>
        <p:nvPicPr>
          <p:cNvPr id="18" name="Picture Placeholder 17">
            <a:extLst>
              <a:ext uri="{FF2B5EF4-FFF2-40B4-BE49-F238E27FC236}">
                <a16:creationId xmlns:a16="http://schemas.microsoft.com/office/drawing/2014/main" id="{96EF1664-7CD3-425D-BAE7-E4AAD908190C}"/>
              </a:ext>
            </a:extLst>
          </p:cNvPr>
          <p:cNvPicPr>
            <a:picLocks noGrp="1" noChangeAspect="1"/>
          </p:cNvPicPr>
          <p:nvPr>
            <p:ph type="pic" sz="quarter" idx="14"/>
          </p:nvPr>
        </p:nvPicPr>
        <p:blipFill rotWithShape="1">
          <a:blip r:embed="rId6"/>
          <a:srcRect l="24884" t="-16083" r="25866" b="-16083"/>
          <a:stretch/>
        </p:blipFill>
        <p:spPr>
          <a:xfrm>
            <a:off x="525387" y="1476974"/>
            <a:ext cx="2002506" cy="2002506"/>
          </a:xfrm>
          <a:ln>
            <a:solidFill>
              <a:schemeClr val="accent1"/>
            </a:solidFill>
          </a:ln>
        </p:spPr>
      </p:pic>
    </p:spTree>
    <p:extLst>
      <p:ext uri="{BB962C8B-B14F-4D97-AF65-F5344CB8AC3E}">
        <p14:creationId xmlns:p14="http://schemas.microsoft.com/office/powerpoint/2010/main" val="4106911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CAC1-CD09-458D-9C79-402161070A32}"/>
              </a:ext>
            </a:extLst>
          </p:cNvPr>
          <p:cNvSpPr>
            <a:spLocks noGrp="1"/>
          </p:cNvSpPr>
          <p:nvPr>
            <p:ph type="title"/>
          </p:nvPr>
        </p:nvSpPr>
        <p:spPr/>
        <p:txBody>
          <a:bodyPr/>
          <a:lstStyle/>
          <a:p>
            <a:r>
              <a:rPr lang="en-US" dirty="0">
                <a:solidFill>
                  <a:schemeClr val="tx1"/>
                </a:solidFill>
              </a:rPr>
              <a:t>Batch Scoring in Databricks</a:t>
            </a:r>
          </a:p>
        </p:txBody>
      </p:sp>
      <p:pic>
        <p:nvPicPr>
          <p:cNvPr id="10" name="Picture 9">
            <a:extLst>
              <a:ext uri="{FF2B5EF4-FFF2-40B4-BE49-F238E27FC236}">
                <a16:creationId xmlns:a16="http://schemas.microsoft.com/office/drawing/2014/main" id="{5C17A164-975B-479C-B3E4-700DE120B39C}"/>
              </a:ext>
            </a:extLst>
          </p:cNvPr>
          <p:cNvPicPr>
            <a:picLocks noChangeAspect="1"/>
          </p:cNvPicPr>
          <p:nvPr/>
        </p:nvPicPr>
        <p:blipFill rotWithShape="1">
          <a:blip r:embed="rId2"/>
          <a:srcRect l="31949" r="33603"/>
          <a:stretch/>
        </p:blipFill>
        <p:spPr>
          <a:xfrm>
            <a:off x="3985459" y="2571751"/>
            <a:ext cx="886253" cy="958103"/>
          </a:xfrm>
          <a:prstGeom prst="rect">
            <a:avLst/>
          </a:prstGeom>
        </p:spPr>
      </p:pic>
      <p:cxnSp>
        <p:nvCxnSpPr>
          <p:cNvPr id="12" name="Straight Arrow Connector 11">
            <a:extLst>
              <a:ext uri="{FF2B5EF4-FFF2-40B4-BE49-F238E27FC236}">
                <a16:creationId xmlns:a16="http://schemas.microsoft.com/office/drawing/2014/main" id="{BDFAD4A0-AC21-4F56-83B0-C6CEE75A4322}"/>
              </a:ext>
            </a:extLst>
          </p:cNvPr>
          <p:cNvCxnSpPr>
            <a:stCxn id="8" idx="3"/>
            <a:endCxn id="4" idx="1"/>
          </p:cNvCxnSpPr>
          <p:nvPr/>
        </p:nvCxnSpPr>
        <p:spPr>
          <a:xfrm>
            <a:off x="1740058" y="3052747"/>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CED703-6DF3-41C1-B9A3-BC2752E011F8}"/>
              </a:ext>
            </a:extLst>
          </p:cNvPr>
          <p:cNvCxnSpPr>
            <a:cxnSpLocks/>
            <a:stCxn id="4" idx="3"/>
            <a:endCxn id="10" idx="1"/>
          </p:cNvCxnSpPr>
          <p:nvPr/>
        </p:nvCxnSpPr>
        <p:spPr>
          <a:xfrm flipV="1">
            <a:off x="3327943" y="3050802"/>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75209A6-5980-46FD-BAA3-A5A13AEFDCD0}"/>
              </a:ext>
            </a:extLst>
          </p:cNvPr>
          <p:cNvCxnSpPr>
            <a:cxnSpLocks/>
            <a:stCxn id="10" idx="2"/>
            <a:endCxn id="8" idx="2"/>
          </p:cNvCxnSpPr>
          <p:nvPr/>
        </p:nvCxnSpPr>
        <p:spPr>
          <a:xfrm rot="5400000">
            <a:off x="2816993" y="1920854"/>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18E2942F-6BCA-4209-92A8-6B16D461A1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9840" y="2574344"/>
            <a:ext cx="958103" cy="958103"/>
          </a:xfrm>
          <a:prstGeom prst="rect">
            <a:avLst/>
          </a:prstGeom>
        </p:spPr>
      </p:pic>
      <p:sp>
        <p:nvSpPr>
          <p:cNvPr id="27" name="TextBox 26">
            <a:extLst>
              <a:ext uri="{FF2B5EF4-FFF2-40B4-BE49-F238E27FC236}">
                <a16:creationId xmlns:a16="http://schemas.microsoft.com/office/drawing/2014/main" id="{BB2C52C1-BA43-4B8F-A3C2-E64800836EDA}"/>
              </a:ext>
            </a:extLst>
          </p:cNvPr>
          <p:cNvSpPr txBox="1"/>
          <p:nvPr/>
        </p:nvSpPr>
        <p:spPr>
          <a:xfrm>
            <a:off x="1817198" y="1648211"/>
            <a:ext cx="2063385" cy="415498"/>
          </a:xfrm>
          <a:prstGeom prst="rect">
            <a:avLst/>
          </a:prstGeom>
          <a:noFill/>
        </p:spPr>
        <p:txBody>
          <a:bodyPr wrap="none" rtlCol="0">
            <a:spAutoFit/>
          </a:bodyPr>
          <a:lstStyle/>
          <a:p>
            <a:pPr algn="ctr"/>
            <a:r>
              <a:rPr lang="en-US" sz="1050" b="1" dirty="0">
                <a:solidFill>
                  <a:schemeClr val="tx1"/>
                </a:solidFill>
              </a:rPr>
              <a:t>Option 1:</a:t>
            </a:r>
          </a:p>
          <a:p>
            <a:pPr algn="ctr"/>
            <a:r>
              <a:rPr lang="en-US" sz="1050" dirty="0">
                <a:solidFill>
                  <a:schemeClr val="tx1"/>
                </a:solidFill>
              </a:rPr>
              <a:t>Use ADFv2 as the Orchestrator</a:t>
            </a:r>
          </a:p>
        </p:txBody>
      </p:sp>
      <p:pic>
        <p:nvPicPr>
          <p:cNvPr id="28" name="Graphic 27">
            <a:extLst>
              <a:ext uri="{FF2B5EF4-FFF2-40B4-BE49-F238E27FC236}">
                <a16:creationId xmlns:a16="http://schemas.microsoft.com/office/drawing/2014/main" id="{AF5A13F5-998D-411B-8539-B3C79F669A3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640" t="32751" r="36849" b="36461"/>
          <a:stretch/>
        </p:blipFill>
        <p:spPr>
          <a:xfrm>
            <a:off x="5386689" y="2570453"/>
            <a:ext cx="1064128" cy="959400"/>
          </a:xfrm>
          <a:prstGeom prst="rect">
            <a:avLst/>
          </a:prstGeom>
        </p:spPr>
      </p:pic>
      <p:pic>
        <p:nvPicPr>
          <p:cNvPr id="29" name="Picture 28">
            <a:extLst>
              <a:ext uri="{FF2B5EF4-FFF2-40B4-BE49-F238E27FC236}">
                <a16:creationId xmlns:a16="http://schemas.microsoft.com/office/drawing/2014/main" id="{CDC1588A-9744-43A2-8FFF-570BA82F565D}"/>
              </a:ext>
            </a:extLst>
          </p:cNvPr>
          <p:cNvPicPr>
            <a:picLocks noChangeAspect="1"/>
          </p:cNvPicPr>
          <p:nvPr/>
        </p:nvPicPr>
        <p:blipFill rotWithShape="1">
          <a:blip r:embed="rId2"/>
          <a:srcRect l="31949" r="33603"/>
          <a:stretch/>
        </p:blipFill>
        <p:spPr>
          <a:xfrm>
            <a:off x="7669333" y="2571750"/>
            <a:ext cx="886253" cy="958103"/>
          </a:xfrm>
          <a:prstGeom prst="rect">
            <a:avLst/>
          </a:prstGeom>
        </p:spPr>
      </p:pic>
      <p:cxnSp>
        <p:nvCxnSpPr>
          <p:cNvPr id="31" name="Straight Arrow Connector 30">
            <a:extLst>
              <a:ext uri="{FF2B5EF4-FFF2-40B4-BE49-F238E27FC236}">
                <a16:creationId xmlns:a16="http://schemas.microsoft.com/office/drawing/2014/main" id="{BA6A292C-C90A-403E-A5AA-9AB908952B6A}"/>
              </a:ext>
            </a:extLst>
          </p:cNvPr>
          <p:cNvCxnSpPr>
            <a:cxnSpLocks/>
            <a:stCxn id="28" idx="3"/>
            <a:endCxn id="29" idx="1"/>
          </p:cNvCxnSpPr>
          <p:nvPr/>
        </p:nvCxnSpPr>
        <p:spPr>
          <a:xfrm>
            <a:off x="6450817" y="3050153"/>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152312-438E-4E91-A32A-44E4E6C5CC93}"/>
              </a:ext>
            </a:extLst>
          </p:cNvPr>
          <p:cNvSpPr txBox="1"/>
          <p:nvPr/>
        </p:nvSpPr>
        <p:spPr>
          <a:xfrm>
            <a:off x="6348981" y="1648212"/>
            <a:ext cx="1422184" cy="415498"/>
          </a:xfrm>
          <a:prstGeom prst="rect">
            <a:avLst/>
          </a:prstGeom>
          <a:noFill/>
        </p:spPr>
        <p:txBody>
          <a:bodyPr wrap="none" rtlCol="0">
            <a:spAutoFit/>
          </a:bodyPr>
          <a:lstStyle/>
          <a:p>
            <a:pPr algn="ctr"/>
            <a:r>
              <a:rPr lang="en-US" sz="1050" b="1" dirty="0">
                <a:solidFill>
                  <a:schemeClr val="tx1"/>
                </a:solidFill>
              </a:rPr>
              <a:t>Option 2:</a:t>
            </a:r>
          </a:p>
          <a:p>
            <a:pPr algn="ctr"/>
            <a:r>
              <a:rPr lang="en-US" sz="1050" dirty="0">
                <a:solidFill>
                  <a:schemeClr val="tx1"/>
                </a:solidFill>
              </a:rPr>
              <a:t>Use Databricks Jobs</a:t>
            </a:r>
          </a:p>
        </p:txBody>
      </p:sp>
      <p:pic>
        <p:nvPicPr>
          <p:cNvPr id="8" name="Graphic 7">
            <a:extLst>
              <a:ext uri="{FF2B5EF4-FFF2-40B4-BE49-F238E27FC236}">
                <a16:creationId xmlns:a16="http://schemas.microsoft.com/office/drawing/2014/main" id="{513DDFD9-03E6-4FD6-92B9-8EA58D2C5F5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640" t="32751" r="36849" b="36461"/>
          <a:stretch/>
        </p:blipFill>
        <p:spPr>
          <a:xfrm>
            <a:off x="675930" y="2573047"/>
            <a:ext cx="1064128" cy="959400"/>
          </a:xfrm>
          <a:prstGeom prst="rect">
            <a:avLst/>
          </a:prstGeom>
        </p:spPr>
      </p:pic>
    </p:spTree>
    <p:extLst>
      <p:ext uri="{BB962C8B-B14F-4D97-AF65-F5344CB8AC3E}">
        <p14:creationId xmlns:p14="http://schemas.microsoft.com/office/powerpoint/2010/main" val="3809283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8152-015F-4B1B-B42C-1F89CF5D8CCE}"/>
              </a:ext>
            </a:extLst>
          </p:cNvPr>
          <p:cNvSpPr>
            <a:spLocks noGrp="1"/>
          </p:cNvSpPr>
          <p:nvPr>
            <p:ph type="title"/>
          </p:nvPr>
        </p:nvSpPr>
        <p:spPr/>
        <p:txBody>
          <a:bodyPr/>
          <a:lstStyle/>
          <a:p>
            <a:r>
              <a:rPr lang="en-US" dirty="0">
                <a:solidFill>
                  <a:schemeClr val="tx1"/>
                </a:solidFill>
              </a:rPr>
              <a:t>API Serving using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EF7F555B-169E-4059-9317-FC4D20893434}"/>
              </a:ext>
            </a:extLst>
          </p:cNvPr>
          <p:cNvPicPr>
            <a:picLocks noChangeAspect="1"/>
          </p:cNvPicPr>
          <p:nvPr/>
        </p:nvPicPr>
        <p:blipFill rotWithShape="1">
          <a:blip r:embed="rId2"/>
          <a:srcRect l="31949" r="33603"/>
          <a:stretch/>
        </p:blipFill>
        <p:spPr>
          <a:xfrm>
            <a:off x="7034173" y="2005351"/>
            <a:ext cx="886253" cy="958103"/>
          </a:xfrm>
          <a:prstGeom prst="rect">
            <a:avLst/>
          </a:prstGeom>
        </p:spPr>
      </p:pic>
      <p:pic>
        <p:nvPicPr>
          <p:cNvPr id="5" name="Graphic 4">
            <a:extLst>
              <a:ext uri="{FF2B5EF4-FFF2-40B4-BE49-F238E27FC236}">
                <a16:creationId xmlns:a16="http://schemas.microsoft.com/office/drawing/2014/main" id="{0D690ADD-AA45-4706-B465-45F5FE152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9112" y="2558869"/>
            <a:ext cx="533174" cy="404585"/>
          </a:xfrm>
          <a:prstGeom prst="rect">
            <a:avLst/>
          </a:prstGeom>
        </p:spPr>
      </p:pic>
      <p:sp>
        <p:nvSpPr>
          <p:cNvPr id="6" name="TextBox 5">
            <a:extLst>
              <a:ext uri="{FF2B5EF4-FFF2-40B4-BE49-F238E27FC236}">
                <a16:creationId xmlns:a16="http://schemas.microsoft.com/office/drawing/2014/main" id="{CB4EA74C-C6F1-45F0-87DF-9EC098009158}"/>
              </a:ext>
            </a:extLst>
          </p:cNvPr>
          <p:cNvSpPr txBox="1"/>
          <p:nvPr/>
        </p:nvSpPr>
        <p:spPr>
          <a:xfrm rot="5400000">
            <a:off x="6312124" y="2299737"/>
            <a:ext cx="556563"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800" dirty="0"/>
              <a:t>API</a:t>
            </a:r>
          </a:p>
        </p:txBody>
      </p:sp>
      <p:pic>
        <p:nvPicPr>
          <p:cNvPr id="8" name="Graphic 7">
            <a:extLst>
              <a:ext uri="{FF2B5EF4-FFF2-40B4-BE49-F238E27FC236}">
                <a16:creationId xmlns:a16="http://schemas.microsoft.com/office/drawing/2014/main" id="{5D30CB13-9276-4206-80BB-C0A00CED7D7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179" t="37230" r="40283" b="35009"/>
          <a:stretch/>
        </p:blipFill>
        <p:spPr>
          <a:xfrm>
            <a:off x="3565881" y="1919334"/>
            <a:ext cx="1080374" cy="1130136"/>
          </a:xfrm>
          <a:prstGeom prst="rect">
            <a:avLst/>
          </a:prstGeom>
        </p:spPr>
      </p:pic>
      <p:sp>
        <p:nvSpPr>
          <p:cNvPr id="9" name="Rectangle: Rounded Corners 8">
            <a:extLst>
              <a:ext uri="{FF2B5EF4-FFF2-40B4-BE49-F238E27FC236}">
                <a16:creationId xmlns:a16="http://schemas.microsoft.com/office/drawing/2014/main" id="{A80A7DB0-085E-4CB2-96BB-DCAD624E765D}"/>
              </a:ext>
            </a:extLst>
          </p:cNvPr>
          <p:cNvSpPr/>
          <p:nvPr/>
        </p:nvSpPr>
        <p:spPr>
          <a:xfrm>
            <a:off x="6415942"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Rounded Corners 9">
            <a:extLst>
              <a:ext uri="{FF2B5EF4-FFF2-40B4-BE49-F238E27FC236}">
                <a16:creationId xmlns:a16="http://schemas.microsoft.com/office/drawing/2014/main" id="{4B1C6DD9-3879-47D1-B9CE-57F69C13A606}"/>
              </a:ext>
            </a:extLst>
          </p:cNvPr>
          <p:cNvSpPr/>
          <p:nvPr/>
        </p:nvSpPr>
        <p:spPr>
          <a:xfrm>
            <a:off x="3044710"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 name="Straight Arrow Connector 11">
            <a:extLst>
              <a:ext uri="{FF2B5EF4-FFF2-40B4-BE49-F238E27FC236}">
                <a16:creationId xmlns:a16="http://schemas.microsoft.com/office/drawing/2014/main" id="{40CC7769-DEFC-42B8-842B-EAED106ACF39}"/>
              </a:ext>
            </a:extLst>
          </p:cNvPr>
          <p:cNvCxnSpPr>
            <a:stCxn id="10" idx="3"/>
            <a:endCxn id="9" idx="1"/>
          </p:cNvCxnSpPr>
          <p:nvPr/>
        </p:nvCxnSpPr>
        <p:spPr>
          <a:xfrm>
            <a:off x="5167425" y="2484402"/>
            <a:ext cx="1248517"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FC900F-145D-4572-A1E6-1750A4E91B21}"/>
              </a:ext>
            </a:extLst>
          </p:cNvPr>
          <p:cNvSpPr txBox="1"/>
          <p:nvPr/>
        </p:nvSpPr>
        <p:spPr>
          <a:xfrm>
            <a:off x="5438067" y="2524054"/>
            <a:ext cx="651140" cy="253916"/>
          </a:xfrm>
          <a:prstGeom prst="rect">
            <a:avLst/>
          </a:prstGeom>
          <a:noFill/>
        </p:spPr>
        <p:txBody>
          <a:bodyPr wrap="none" rtlCol="0">
            <a:spAutoFit/>
          </a:bodyPr>
          <a:lstStyle/>
          <a:p>
            <a:r>
              <a:rPr lang="en-US" sz="1050" dirty="0">
                <a:solidFill>
                  <a:schemeClr val="accent3"/>
                </a:solidFill>
              </a:rPr>
              <a:t>Peering</a:t>
            </a:r>
          </a:p>
        </p:txBody>
      </p:sp>
      <p:sp>
        <p:nvSpPr>
          <p:cNvPr id="15" name="TextBox 14">
            <a:extLst>
              <a:ext uri="{FF2B5EF4-FFF2-40B4-BE49-F238E27FC236}">
                <a16:creationId xmlns:a16="http://schemas.microsoft.com/office/drawing/2014/main" id="{E06BE0A2-F46B-4BBE-911F-6D900EE80EBF}"/>
              </a:ext>
            </a:extLst>
          </p:cNvPr>
          <p:cNvSpPr txBox="1"/>
          <p:nvPr/>
        </p:nvSpPr>
        <p:spPr>
          <a:xfrm>
            <a:off x="3714774" y="3433265"/>
            <a:ext cx="782587" cy="253916"/>
          </a:xfrm>
          <a:prstGeom prst="rect">
            <a:avLst/>
          </a:prstGeom>
          <a:noFill/>
        </p:spPr>
        <p:txBody>
          <a:bodyPr wrap="none" rtlCol="0">
            <a:spAutoFit/>
          </a:bodyPr>
          <a:lstStyle/>
          <a:p>
            <a:pPr algn="ctr"/>
            <a:r>
              <a:rPr lang="en-US" sz="1050" dirty="0">
                <a:solidFill>
                  <a:schemeClr val="accent4"/>
                </a:solidFill>
              </a:rPr>
              <a:t>VM VNET</a:t>
            </a:r>
          </a:p>
        </p:txBody>
      </p:sp>
      <p:sp>
        <p:nvSpPr>
          <p:cNvPr id="16" name="TextBox 15">
            <a:extLst>
              <a:ext uri="{FF2B5EF4-FFF2-40B4-BE49-F238E27FC236}">
                <a16:creationId xmlns:a16="http://schemas.microsoft.com/office/drawing/2014/main" id="{DD725F19-2931-407B-B87D-9B3EE025A624}"/>
              </a:ext>
            </a:extLst>
          </p:cNvPr>
          <p:cNvSpPr txBox="1"/>
          <p:nvPr/>
        </p:nvSpPr>
        <p:spPr>
          <a:xfrm>
            <a:off x="6936124" y="3433265"/>
            <a:ext cx="1082348" cy="253916"/>
          </a:xfrm>
          <a:prstGeom prst="rect">
            <a:avLst/>
          </a:prstGeom>
          <a:noFill/>
        </p:spPr>
        <p:txBody>
          <a:bodyPr wrap="none" rtlCol="0">
            <a:spAutoFit/>
          </a:bodyPr>
          <a:lstStyle/>
          <a:p>
            <a:pPr algn="ctr"/>
            <a:r>
              <a:rPr lang="en-US" sz="1050" dirty="0">
                <a:solidFill>
                  <a:schemeClr val="accent4"/>
                </a:solidFill>
              </a:rPr>
              <a:t>Workers VNET</a:t>
            </a:r>
          </a:p>
        </p:txBody>
      </p:sp>
      <p:sp>
        <p:nvSpPr>
          <p:cNvPr id="17" name="TextBox 16">
            <a:extLst>
              <a:ext uri="{FF2B5EF4-FFF2-40B4-BE49-F238E27FC236}">
                <a16:creationId xmlns:a16="http://schemas.microsoft.com/office/drawing/2014/main" id="{384107FD-07D6-4E51-99F7-13CA0212AD7E}"/>
              </a:ext>
            </a:extLst>
          </p:cNvPr>
          <p:cNvSpPr txBox="1"/>
          <p:nvPr/>
        </p:nvSpPr>
        <p:spPr>
          <a:xfrm>
            <a:off x="3732410" y="1780835"/>
            <a:ext cx="747320" cy="253916"/>
          </a:xfrm>
          <a:prstGeom prst="rect">
            <a:avLst/>
          </a:prstGeom>
          <a:noFill/>
        </p:spPr>
        <p:txBody>
          <a:bodyPr wrap="none" rtlCol="0">
            <a:spAutoFit/>
          </a:bodyPr>
          <a:lstStyle/>
          <a:p>
            <a:pPr algn="ctr"/>
            <a:r>
              <a:rPr lang="en-US" sz="1050" dirty="0">
                <a:solidFill>
                  <a:schemeClr val="accent3"/>
                </a:solidFill>
              </a:rPr>
              <a:t>Linux VM</a:t>
            </a:r>
          </a:p>
        </p:txBody>
      </p:sp>
      <p:cxnSp>
        <p:nvCxnSpPr>
          <p:cNvPr id="19" name="Straight Arrow Connector 18">
            <a:extLst>
              <a:ext uri="{FF2B5EF4-FFF2-40B4-BE49-F238E27FC236}">
                <a16:creationId xmlns:a16="http://schemas.microsoft.com/office/drawing/2014/main" id="{78DB0DD7-739A-4DF7-9700-A605E2FA2C61}"/>
              </a:ext>
            </a:extLst>
          </p:cNvPr>
          <p:cNvCxnSpPr>
            <a:cxnSpLocks/>
            <a:stCxn id="20" idx="3"/>
            <a:endCxn id="10" idx="1"/>
          </p:cNvCxnSpPr>
          <p:nvPr/>
        </p:nvCxnSpPr>
        <p:spPr>
          <a:xfrm>
            <a:off x="2249714" y="2484402"/>
            <a:ext cx="794996"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16D6911F-9BBA-4B08-A230-40593BC64187}"/>
              </a:ext>
            </a:extLst>
          </p:cNvPr>
          <p:cNvSpPr/>
          <p:nvPr/>
        </p:nvSpPr>
        <p:spPr>
          <a:xfrm>
            <a:off x="315347" y="2137203"/>
            <a:ext cx="1934367" cy="694398"/>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External Application</a:t>
            </a:r>
          </a:p>
        </p:txBody>
      </p:sp>
      <p:sp>
        <p:nvSpPr>
          <p:cNvPr id="22" name="TextBox 21">
            <a:extLst>
              <a:ext uri="{FF2B5EF4-FFF2-40B4-BE49-F238E27FC236}">
                <a16:creationId xmlns:a16="http://schemas.microsoft.com/office/drawing/2014/main" id="{8FB7E1C0-646A-4659-AD6F-0DE681630020}"/>
              </a:ext>
            </a:extLst>
          </p:cNvPr>
          <p:cNvSpPr txBox="1"/>
          <p:nvPr/>
        </p:nvSpPr>
        <p:spPr>
          <a:xfrm>
            <a:off x="315347" y="2831601"/>
            <a:ext cx="1934367" cy="461665"/>
          </a:xfrm>
          <a:prstGeom prst="rect">
            <a:avLst/>
          </a:prstGeom>
          <a:noFill/>
        </p:spPr>
        <p:txBody>
          <a:bodyPr wrap="square" rtlCol="0">
            <a:spAutoFit/>
          </a:bodyPr>
          <a:lstStyle/>
          <a:p>
            <a:pPr algn="ctr"/>
            <a:r>
              <a:rPr lang="en-US" sz="1200" i="1" dirty="0">
                <a:solidFill>
                  <a:schemeClr val="accent1">
                    <a:lumMod val="50000"/>
                  </a:schemeClr>
                </a:solidFill>
              </a:rPr>
              <a:t>(Could by an App, Python process, etc.)</a:t>
            </a:r>
          </a:p>
        </p:txBody>
      </p:sp>
    </p:spTree>
    <p:extLst>
      <p:ext uri="{BB962C8B-B14F-4D97-AF65-F5344CB8AC3E}">
        <p14:creationId xmlns:p14="http://schemas.microsoft.com/office/powerpoint/2010/main" val="54866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4" name="Picture 3">
            <a:extLst>
              <a:ext uri="{FF2B5EF4-FFF2-40B4-BE49-F238E27FC236}">
                <a16:creationId xmlns:a16="http://schemas.microsoft.com/office/drawing/2014/main" id="{3D64634B-7A9C-4DA3-8B4A-E8B16B6D2CA6}"/>
              </a:ext>
            </a:extLst>
          </p:cNvPr>
          <p:cNvPicPr>
            <a:picLocks noChangeAspect="1"/>
          </p:cNvPicPr>
          <p:nvPr/>
        </p:nvPicPr>
        <p:blipFill>
          <a:blip r:embed="rId2"/>
          <a:stretch>
            <a:fillRect/>
          </a:stretch>
        </p:blipFill>
        <p:spPr>
          <a:xfrm>
            <a:off x="1624863" y="1252840"/>
            <a:ext cx="5884847" cy="3845303"/>
          </a:xfrm>
          <a:prstGeom prst="rect">
            <a:avLst/>
          </a:prstGeom>
        </p:spPr>
      </p:pic>
    </p:spTree>
    <p:extLst>
      <p:ext uri="{BB962C8B-B14F-4D97-AF65-F5344CB8AC3E}">
        <p14:creationId xmlns:p14="http://schemas.microsoft.com/office/powerpoint/2010/main" val="3700655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5" name="Picture 4">
            <a:extLst>
              <a:ext uri="{FF2B5EF4-FFF2-40B4-BE49-F238E27FC236}">
                <a16:creationId xmlns:a16="http://schemas.microsoft.com/office/drawing/2014/main" id="{27322FA8-9B67-4BC5-80C7-3F5C6456B564}"/>
              </a:ext>
            </a:extLst>
          </p:cNvPr>
          <p:cNvPicPr>
            <a:picLocks noChangeAspect="1"/>
          </p:cNvPicPr>
          <p:nvPr/>
        </p:nvPicPr>
        <p:blipFill>
          <a:blip r:embed="rId2"/>
          <a:stretch>
            <a:fillRect/>
          </a:stretch>
        </p:blipFill>
        <p:spPr>
          <a:xfrm>
            <a:off x="502109" y="1451120"/>
            <a:ext cx="8139783" cy="3066452"/>
          </a:xfrm>
          <a:prstGeom prst="rect">
            <a:avLst/>
          </a:prstGeom>
        </p:spPr>
      </p:pic>
    </p:spTree>
    <p:extLst>
      <p:ext uri="{BB962C8B-B14F-4D97-AF65-F5344CB8AC3E}">
        <p14:creationId xmlns:p14="http://schemas.microsoft.com/office/powerpoint/2010/main" val="2916744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0609AB1C-7C49-4BA1-B4EA-0830EC2168F5}"/>
              </a:ext>
            </a:extLst>
          </p:cNvPr>
          <p:cNvPicPr>
            <a:picLocks noChangeAspect="1"/>
          </p:cNvPicPr>
          <p:nvPr/>
        </p:nvPicPr>
        <p:blipFill>
          <a:blip r:embed="rId2"/>
          <a:stretch>
            <a:fillRect/>
          </a:stretch>
        </p:blipFill>
        <p:spPr>
          <a:xfrm>
            <a:off x="1958344" y="883695"/>
            <a:ext cx="5217885" cy="4159881"/>
          </a:xfrm>
          <a:prstGeom prst="rect">
            <a:avLst/>
          </a:prstGeom>
        </p:spPr>
      </p:pic>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3"/>
              </a:rPr>
              <a:t>https://github.com/Azure/mmlspark</a:t>
            </a:r>
            <a:endParaRPr lang="en-US" sz="825" dirty="0"/>
          </a:p>
        </p:txBody>
      </p:sp>
    </p:spTree>
    <p:extLst>
      <p:ext uri="{BB962C8B-B14F-4D97-AF65-F5344CB8AC3E}">
        <p14:creationId xmlns:p14="http://schemas.microsoft.com/office/powerpoint/2010/main" val="2109125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6A1567-4598-49E3-BEE3-1099198EB3AA}"/>
              </a:ext>
            </a:extLst>
          </p:cNvPr>
          <p:cNvSpPr txBox="1"/>
          <p:nvPr/>
        </p:nvSpPr>
        <p:spPr>
          <a:xfrm>
            <a:off x="1108953" y="909756"/>
            <a:ext cx="6926094" cy="3323987"/>
          </a:xfrm>
          <a:prstGeom prst="rect">
            <a:avLst/>
          </a:prstGeom>
          <a:noFill/>
        </p:spPr>
        <p:txBody>
          <a:bodyPr wrap="square" rtlCol="0">
            <a:spAutoFit/>
          </a:bodyPr>
          <a:lstStyle/>
          <a:p>
            <a:r>
              <a:rPr lang="en-US" sz="4000" b="1" dirty="0">
                <a:solidFill>
                  <a:schemeClr val="tx1"/>
                </a:solidFill>
                <a:latin typeface="Raleway" panose="020B0604020202020204" charset="0"/>
              </a:rPr>
              <a:t>Goals:</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what neural networks are.</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you need to use GPUs to train them.</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the cloud might be a good place to do so.</a:t>
            </a:r>
          </a:p>
        </p:txBody>
      </p:sp>
    </p:spTree>
    <p:extLst>
      <p:ext uri="{BB962C8B-B14F-4D97-AF65-F5344CB8AC3E}">
        <p14:creationId xmlns:p14="http://schemas.microsoft.com/office/powerpoint/2010/main" val="4081951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5176-1FEE-4E4B-90B8-1B95ED25050C}"/>
              </a:ext>
            </a:extLst>
          </p:cNvPr>
          <p:cNvSpPr>
            <a:spLocks noGrp="1"/>
          </p:cNvSpPr>
          <p:nvPr>
            <p:ph type="title"/>
          </p:nvPr>
        </p:nvSpPr>
        <p:spPr/>
        <p:txBody>
          <a:bodyPr>
            <a:normAutofit fontScale="90000"/>
          </a:bodyPr>
          <a:lstStyle/>
          <a:p>
            <a:r>
              <a:rPr lang="en-US" dirty="0">
                <a:solidFill>
                  <a:schemeClr val="tx1"/>
                </a:solidFill>
              </a:rPr>
              <a:t>Deployment on Azure Machine Learning Service</a:t>
            </a:r>
          </a:p>
        </p:txBody>
      </p:sp>
      <p:sp>
        <p:nvSpPr>
          <p:cNvPr id="3" name="Rectangle 2">
            <a:extLst>
              <a:ext uri="{FF2B5EF4-FFF2-40B4-BE49-F238E27FC236}">
                <a16:creationId xmlns:a16="http://schemas.microsoft.com/office/drawing/2014/main" id="{36714785-5B9E-4A0A-A0DA-6B496A814A5D}"/>
              </a:ext>
            </a:extLst>
          </p:cNvPr>
          <p:cNvSpPr/>
          <p:nvPr/>
        </p:nvSpPr>
        <p:spPr>
          <a:xfrm>
            <a:off x="-4714" y="4947293"/>
            <a:ext cx="4572000" cy="219291"/>
          </a:xfrm>
          <a:prstGeom prst="rect">
            <a:avLst/>
          </a:prstGeom>
        </p:spPr>
        <p:txBody>
          <a:bodyPr>
            <a:spAutoFit/>
          </a:bodyPr>
          <a:lstStyle/>
          <a:p>
            <a:r>
              <a:rPr lang="en-US" sz="825" dirty="0">
                <a:solidFill>
                  <a:schemeClr val="accent1"/>
                </a:solidFill>
                <a:hlinkClick r:id="rId2"/>
              </a:rPr>
              <a:t>https://docs.microsoft.com/en-us/azure/machine-learning/service/how-to-deploy-and-where</a:t>
            </a:r>
            <a:endParaRPr lang="en-US" sz="825" dirty="0">
              <a:solidFill>
                <a:schemeClr val="accent1"/>
              </a:solidFill>
            </a:endParaRPr>
          </a:p>
        </p:txBody>
      </p:sp>
      <p:pic>
        <p:nvPicPr>
          <p:cNvPr id="5" name="Picture 4">
            <a:extLst>
              <a:ext uri="{FF2B5EF4-FFF2-40B4-BE49-F238E27FC236}">
                <a16:creationId xmlns:a16="http://schemas.microsoft.com/office/drawing/2014/main" id="{EC6CC645-A5F1-4053-83FD-F699C0BB5A1D}"/>
              </a:ext>
            </a:extLst>
          </p:cNvPr>
          <p:cNvPicPr>
            <a:picLocks noChangeAspect="1"/>
          </p:cNvPicPr>
          <p:nvPr/>
        </p:nvPicPr>
        <p:blipFill>
          <a:blip r:embed="rId3"/>
          <a:stretch>
            <a:fillRect/>
          </a:stretch>
        </p:blipFill>
        <p:spPr>
          <a:xfrm>
            <a:off x="254524" y="1403974"/>
            <a:ext cx="4136231" cy="2821781"/>
          </a:xfrm>
          <a:prstGeom prst="rect">
            <a:avLst/>
          </a:prstGeom>
        </p:spPr>
      </p:pic>
      <p:sp>
        <p:nvSpPr>
          <p:cNvPr id="6" name="TextBox 5">
            <a:extLst>
              <a:ext uri="{FF2B5EF4-FFF2-40B4-BE49-F238E27FC236}">
                <a16:creationId xmlns:a16="http://schemas.microsoft.com/office/drawing/2014/main" id="{6CED4891-ECAA-45CD-AAFF-25D1678DA593}"/>
              </a:ext>
            </a:extLst>
          </p:cNvPr>
          <p:cNvSpPr txBox="1"/>
          <p:nvPr/>
        </p:nvSpPr>
        <p:spPr>
          <a:xfrm>
            <a:off x="4567287" y="1455765"/>
            <a:ext cx="4572001" cy="2192908"/>
          </a:xfrm>
          <a:prstGeom prst="rect">
            <a:avLst/>
          </a:prstGeom>
          <a:noFill/>
        </p:spPr>
        <p:txBody>
          <a:bodyPr wrap="square" rtlCol="0">
            <a:spAutoFit/>
          </a:bodyPr>
          <a:lstStyle/>
          <a:p>
            <a:r>
              <a:rPr lang="en-US" sz="1050" dirty="0">
                <a:solidFill>
                  <a:schemeClr val="tx1"/>
                </a:solidFill>
              </a:rPr>
              <a:t>The workflow generally follows this sequence:</a:t>
            </a:r>
          </a:p>
          <a:p>
            <a:pPr marL="257175" indent="-257175">
              <a:buFont typeface="+mj-lt"/>
              <a:buAutoNum type="arabicPeriod"/>
            </a:pPr>
            <a:r>
              <a:rPr lang="en-US" sz="1050" dirty="0">
                <a:solidFill>
                  <a:schemeClr val="tx1"/>
                </a:solidFill>
              </a:rPr>
              <a:t>Develop machine learning training scripts in </a:t>
            </a:r>
            <a:r>
              <a:rPr lang="en-US" sz="1050" b="1" dirty="0">
                <a:solidFill>
                  <a:schemeClr val="tx1"/>
                </a:solidFill>
              </a:rPr>
              <a:t>Python</a:t>
            </a:r>
            <a:r>
              <a:rPr lang="en-US" sz="1050" dirty="0">
                <a:solidFill>
                  <a:schemeClr val="tx1"/>
                </a:solidFill>
              </a:rPr>
              <a:t>.</a:t>
            </a:r>
          </a:p>
          <a:p>
            <a:pPr marL="257175" indent="-257175">
              <a:buFont typeface="+mj-lt"/>
              <a:buAutoNum type="arabicPeriod"/>
            </a:pPr>
            <a:r>
              <a:rPr lang="en-US" sz="1050" dirty="0">
                <a:solidFill>
                  <a:schemeClr val="tx1"/>
                </a:solidFill>
              </a:rPr>
              <a:t>Create and configure a </a:t>
            </a:r>
            <a:r>
              <a:rPr lang="en-US" sz="1050" b="1" dirty="0">
                <a:solidFill>
                  <a:schemeClr val="tx1"/>
                </a:solidFill>
              </a:rPr>
              <a:t>compute target</a:t>
            </a:r>
            <a:r>
              <a:rPr lang="en-US" sz="1050" dirty="0">
                <a:solidFill>
                  <a:schemeClr val="tx1"/>
                </a:solidFill>
              </a:rPr>
              <a:t>.</a:t>
            </a:r>
          </a:p>
          <a:p>
            <a:pPr marL="257175" indent="-257175">
              <a:buFont typeface="+mj-lt"/>
              <a:buAutoNum type="arabicPeriod"/>
            </a:pPr>
            <a:r>
              <a:rPr lang="en-US" sz="1050" b="1" dirty="0">
                <a:solidFill>
                  <a:schemeClr val="tx1"/>
                </a:solidFill>
              </a:rPr>
              <a:t>Submit the scripts</a:t>
            </a:r>
            <a:r>
              <a:rPr lang="en-US" sz="1050" dirty="0">
                <a:solidFill>
                  <a:schemeClr val="tx1"/>
                </a:solidFill>
              </a:rPr>
              <a:t> to the configured compute target to run in that environment.</a:t>
            </a:r>
          </a:p>
          <a:p>
            <a:pPr marL="257175" indent="-257175">
              <a:buFont typeface="+mj-lt"/>
              <a:buAutoNum type="arabicPeriod"/>
            </a:pPr>
            <a:r>
              <a:rPr lang="en-US" sz="1050" b="1" dirty="0">
                <a:solidFill>
                  <a:schemeClr val="tx1"/>
                </a:solidFill>
              </a:rPr>
              <a:t>Query the experiment</a:t>
            </a:r>
            <a:r>
              <a:rPr lang="en-US" sz="1050" dirty="0">
                <a:solidFill>
                  <a:schemeClr val="tx1"/>
                </a:solidFill>
              </a:rPr>
              <a:t> for logged metrics from the current and past runs.</a:t>
            </a:r>
          </a:p>
          <a:p>
            <a:pPr marL="257175" indent="-257175">
              <a:buFont typeface="+mj-lt"/>
              <a:buAutoNum type="arabicPeriod"/>
            </a:pPr>
            <a:r>
              <a:rPr lang="en-US" sz="1050" dirty="0">
                <a:solidFill>
                  <a:schemeClr val="tx1"/>
                </a:solidFill>
              </a:rPr>
              <a:t>After a satisfactory run is found, register the persisted model in the </a:t>
            </a:r>
            <a:r>
              <a:rPr lang="en-US" sz="1050" b="1" dirty="0">
                <a:solidFill>
                  <a:schemeClr val="tx1"/>
                </a:solidFill>
              </a:rPr>
              <a:t>model registry</a:t>
            </a:r>
            <a:r>
              <a:rPr lang="en-US" sz="1050" dirty="0">
                <a:solidFill>
                  <a:schemeClr val="tx1"/>
                </a:solidFill>
              </a:rPr>
              <a:t>.</a:t>
            </a:r>
          </a:p>
          <a:p>
            <a:pPr marL="257175" indent="-257175">
              <a:buFont typeface="+mj-lt"/>
              <a:buAutoNum type="arabicPeriod"/>
            </a:pPr>
            <a:r>
              <a:rPr lang="en-US" sz="1050" dirty="0">
                <a:solidFill>
                  <a:schemeClr val="tx1"/>
                </a:solidFill>
              </a:rPr>
              <a:t>Develop a scoring script.</a:t>
            </a:r>
          </a:p>
          <a:p>
            <a:pPr marL="257175" indent="-257175">
              <a:buFont typeface="+mj-lt"/>
              <a:buAutoNum type="arabicPeriod"/>
            </a:pPr>
            <a:r>
              <a:rPr lang="en-US" sz="1050" b="1" dirty="0">
                <a:solidFill>
                  <a:schemeClr val="tx1"/>
                </a:solidFill>
              </a:rPr>
              <a:t>Create an image</a:t>
            </a:r>
            <a:r>
              <a:rPr lang="en-US" sz="1050" dirty="0">
                <a:solidFill>
                  <a:schemeClr val="tx1"/>
                </a:solidFill>
              </a:rPr>
              <a:t> and register it in the </a:t>
            </a:r>
            <a:r>
              <a:rPr lang="en-US" sz="1050" b="1" dirty="0">
                <a:solidFill>
                  <a:schemeClr val="tx1"/>
                </a:solidFill>
              </a:rPr>
              <a:t>image registry</a:t>
            </a:r>
            <a:r>
              <a:rPr lang="en-US" sz="1050" dirty="0">
                <a:solidFill>
                  <a:schemeClr val="tx1"/>
                </a:solidFill>
              </a:rPr>
              <a:t>.</a:t>
            </a:r>
          </a:p>
          <a:p>
            <a:pPr marL="257175" indent="-257175">
              <a:buFont typeface="+mj-lt"/>
              <a:buAutoNum type="arabicPeriod"/>
            </a:pPr>
            <a:r>
              <a:rPr lang="en-US" sz="1050" b="1" dirty="0">
                <a:solidFill>
                  <a:schemeClr val="tx1"/>
                </a:solidFill>
              </a:rPr>
              <a:t>Deploy the image</a:t>
            </a:r>
            <a:r>
              <a:rPr lang="en-US" sz="1050" dirty="0">
                <a:solidFill>
                  <a:schemeClr val="tx1"/>
                </a:solidFill>
              </a:rPr>
              <a:t> as a </a:t>
            </a:r>
            <a:r>
              <a:rPr lang="en-US" sz="1050" b="1" dirty="0">
                <a:solidFill>
                  <a:schemeClr val="tx1"/>
                </a:solidFill>
              </a:rPr>
              <a:t>web service</a:t>
            </a:r>
            <a:r>
              <a:rPr lang="en-US" sz="1050" dirty="0">
                <a:solidFill>
                  <a:schemeClr val="tx1"/>
                </a:solidFill>
              </a:rPr>
              <a:t> in Azure.</a:t>
            </a:r>
          </a:p>
          <a:p>
            <a:endParaRPr lang="en-US" sz="1050" dirty="0">
              <a:solidFill>
                <a:schemeClr val="tx1"/>
              </a:solidFill>
            </a:endParaRPr>
          </a:p>
        </p:txBody>
      </p:sp>
    </p:spTree>
    <p:extLst>
      <p:ext uri="{BB962C8B-B14F-4D97-AF65-F5344CB8AC3E}">
        <p14:creationId xmlns:p14="http://schemas.microsoft.com/office/powerpoint/2010/main" val="858378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C02D-2172-4D68-A995-1675D6B7C709}"/>
              </a:ext>
            </a:extLst>
          </p:cNvPr>
          <p:cNvSpPr>
            <a:spLocks noGrp="1"/>
          </p:cNvSpPr>
          <p:nvPr>
            <p:ph type="title"/>
          </p:nvPr>
        </p:nvSpPr>
        <p:spPr>
          <a:xfrm>
            <a:off x="254524" y="323412"/>
            <a:ext cx="8625525" cy="583754"/>
          </a:xfrm>
        </p:spPr>
        <p:txBody>
          <a:bodyPr>
            <a:normAutofit fontScale="90000"/>
          </a:bodyPr>
          <a:lstStyle/>
          <a:p>
            <a:r>
              <a:rPr lang="en-US" dirty="0">
                <a:solidFill>
                  <a:schemeClr val="tx1"/>
                </a:solidFill>
              </a:rPr>
              <a:t>Where Can We Deploy This Stuff </a:t>
            </a:r>
            <a:r>
              <a:rPr lang="en-US" sz="1350" b="0" dirty="0">
                <a:solidFill>
                  <a:schemeClr val="tx1"/>
                </a:solidFill>
              </a:rPr>
              <a:t>(in Azure)</a:t>
            </a:r>
            <a:r>
              <a:rPr lang="en-US" dirty="0">
                <a:solidFill>
                  <a:schemeClr val="tx1"/>
                </a:solidFill>
              </a:rPr>
              <a:t>?</a:t>
            </a:r>
          </a:p>
        </p:txBody>
      </p:sp>
      <p:graphicFrame>
        <p:nvGraphicFramePr>
          <p:cNvPr id="3" name="Table 2">
            <a:extLst>
              <a:ext uri="{FF2B5EF4-FFF2-40B4-BE49-F238E27FC236}">
                <a16:creationId xmlns:a16="http://schemas.microsoft.com/office/drawing/2014/main" id="{DE1A2798-46CB-4D05-AA06-C89D96C85BE6}"/>
              </a:ext>
            </a:extLst>
          </p:cNvPr>
          <p:cNvGraphicFramePr>
            <a:graphicFrameLocks noGrp="1"/>
          </p:cNvGraphicFramePr>
          <p:nvPr>
            <p:extLst>
              <p:ext uri="{D42A27DB-BD31-4B8C-83A1-F6EECF244321}">
                <p14:modId xmlns:p14="http://schemas.microsoft.com/office/powerpoint/2010/main" val="1385813979"/>
              </p:ext>
            </p:extLst>
          </p:nvPr>
        </p:nvGraphicFramePr>
        <p:xfrm>
          <a:off x="416207" y="1067795"/>
          <a:ext cx="8311588" cy="3752293"/>
        </p:xfrm>
        <a:graphic>
          <a:graphicData uri="http://schemas.openxmlformats.org/drawingml/2006/table">
            <a:tbl>
              <a:tblPr firstRow="1" bandRow="1">
                <a:tableStyleId>{073A0DAA-6AF3-43AB-8588-CEC1D06C72B9}</a:tableStyleId>
              </a:tblPr>
              <a:tblGrid>
                <a:gridCol w="4155794">
                  <a:extLst>
                    <a:ext uri="{9D8B030D-6E8A-4147-A177-3AD203B41FA5}">
                      <a16:colId xmlns:a16="http://schemas.microsoft.com/office/drawing/2014/main" val="1478549837"/>
                    </a:ext>
                  </a:extLst>
                </a:gridCol>
                <a:gridCol w="4155794">
                  <a:extLst>
                    <a:ext uri="{9D8B030D-6E8A-4147-A177-3AD203B41FA5}">
                      <a16:colId xmlns:a16="http://schemas.microsoft.com/office/drawing/2014/main" val="949712555"/>
                    </a:ext>
                  </a:extLst>
                </a:gridCol>
              </a:tblGrid>
              <a:tr h="419666">
                <a:tc>
                  <a:txBody>
                    <a:bodyPr/>
                    <a:lstStyle/>
                    <a:p>
                      <a:pPr algn="ctr"/>
                      <a:r>
                        <a:rPr lang="en-US" sz="1100" dirty="0"/>
                        <a:t>Model was Created Using…</a:t>
                      </a:r>
                    </a:p>
                  </a:txBody>
                  <a:tcPr marL="68580" marR="68580" marT="34290" marB="34290" anchor="ctr"/>
                </a:tc>
                <a:tc>
                  <a:txBody>
                    <a:bodyPr/>
                    <a:lstStyle/>
                    <a:p>
                      <a:pPr algn="ctr"/>
                      <a:r>
                        <a:rPr lang="en-US" sz="1100" dirty="0"/>
                        <a:t>I Can Deploy…</a:t>
                      </a:r>
                    </a:p>
                  </a:txBody>
                  <a:tcPr marL="68580" marR="68580" marT="34290" marB="34290" anchor="ctr"/>
                </a:tc>
                <a:extLst>
                  <a:ext uri="{0D108BD9-81ED-4DB2-BD59-A6C34878D82A}">
                    <a16:rowId xmlns:a16="http://schemas.microsoft.com/office/drawing/2014/main" val="1357009591"/>
                  </a:ext>
                </a:extLst>
              </a:tr>
              <a:tr h="1021585">
                <a:tc>
                  <a:txBody>
                    <a:bodyPr/>
                    <a:lstStyle/>
                    <a:p>
                      <a:r>
                        <a:rPr lang="en-US" sz="1100" dirty="0"/>
                        <a:t>Databricks or normal Spark</a:t>
                      </a:r>
                    </a:p>
                    <a:p>
                      <a:r>
                        <a:rPr lang="en-US" sz="1100" dirty="0"/>
                        <a:t>(</a:t>
                      </a:r>
                      <a:r>
                        <a:rPr lang="en-US" sz="1100" dirty="0" err="1"/>
                        <a:t>Mllib</a:t>
                      </a:r>
                      <a:r>
                        <a:rPr lang="en-US" sz="1100" dirty="0"/>
                        <a:t>, H</a:t>
                      </a:r>
                      <a:r>
                        <a:rPr lang="en-US" sz="1100" baseline="-25000" dirty="0"/>
                        <a:t>2</a:t>
                      </a:r>
                      <a:r>
                        <a:rPr lang="en-US" sz="1100" dirty="0"/>
                        <a:t>O Sparkling Water, etc.)</a:t>
                      </a:r>
                    </a:p>
                  </a:txBody>
                  <a:tcPr marL="68580" marR="68580" marT="34290" marB="34290" anchor="ctr"/>
                </a:tc>
                <a:tc>
                  <a:txBody>
                    <a:bodyPr/>
                    <a:lstStyle/>
                    <a:p>
                      <a:pPr marL="0" indent="0">
                        <a:buFont typeface="Arial" panose="020B0604020202020204" pitchFamily="34" charset="0"/>
                        <a:buNone/>
                      </a:pPr>
                      <a:r>
                        <a:rPr lang="en-US" sz="1100" dirty="0"/>
                        <a:t>As a Batch Service:</a:t>
                      </a:r>
                    </a:p>
                    <a:p>
                      <a:pPr marL="285750" lvl="0" indent="-285750">
                        <a:buFont typeface="Arial" panose="020B0604020202020204" pitchFamily="34" charset="0"/>
                        <a:buChar char="•"/>
                      </a:pPr>
                      <a:r>
                        <a:rPr lang="en-US" sz="1100" dirty="0"/>
                        <a:t>As a Databricks Job</a:t>
                      </a:r>
                    </a:p>
                    <a:p>
                      <a:pPr marL="285750" lvl="0" indent="-285750">
                        <a:buFont typeface="Arial" panose="020B0604020202020204" pitchFamily="34" charset="0"/>
                        <a:buChar char="•"/>
                      </a:pPr>
                      <a:r>
                        <a:rPr lang="en-US" sz="1100" dirty="0"/>
                        <a:t>Using ADFv2 to Call Scoring Jobs</a:t>
                      </a:r>
                    </a:p>
                    <a:p>
                      <a:pPr marL="0" lvl="0" indent="0">
                        <a:buFont typeface="Arial" panose="020B0604020202020204" pitchFamily="34" charset="0"/>
                        <a:buNone/>
                      </a:pPr>
                      <a:r>
                        <a:rPr lang="en-US" sz="1100" dirty="0"/>
                        <a:t>As a Realtime Webservice:</a:t>
                      </a:r>
                    </a:p>
                    <a:p>
                      <a:pPr marL="285750" lvl="0" indent="-285750">
                        <a:buFont typeface="Arial" panose="020B0604020202020204" pitchFamily="34" charset="0"/>
                        <a:buChar char="•"/>
                      </a:pPr>
                      <a:r>
                        <a:rPr lang="en-US" sz="1100" dirty="0" err="1"/>
                        <a:t>MMLSpark</a:t>
                      </a:r>
                      <a:endParaRPr lang="en-US" sz="1100" dirty="0"/>
                    </a:p>
                  </a:txBody>
                  <a:tcPr marL="68580" marR="68580" marT="34290" marB="34290" anchor="ctr"/>
                </a:tc>
                <a:extLst>
                  <a:ext uri="{0D108BD9-81ED-4DB2-BD59-A6C34878D82A}">
                    <a16:rowId xmlns:a16="http://schemas.microsoft.com/office/drawing/2014/main" val="168723419"/>
                  </a:ext>
                </a:extLst>
              </a:tr>
              <a:tr h="1655672">
                <a:tc>
                  <a:txBody>
                    <a:bodyPr/>
                    <a:lstStyle/>
                    <a:p>
                      <a:r>
                        <a:rPr lang="en-US" sz="1100" dirty="0"/>
                        <a:t>Some other Python Package</a:t>
                      </a:r>
                    </a:p>
                    <a:p>
                      <a:r>
                        <a:rPr lang="en-US" sz="1100" dirty="0"/>
                        <a:t>(</a:t>
                      </a:r>
                      <a:r>
                        <a:rPr lang="en-US" sz="1100" dirty="0" err="1"/>
                        <a:t>sklearn</a:t>
                      </a:r>
                      <a:r>
                        <a:rPr lang="en-US" sz="1100" dirty="0"/>
                        <a:t>, etc.)</a:t>
                      </a:r>
                    </a:p>
                  </a:txBody>
                  <a:tcPr marL="68580" marR="68580" marT="34290" marB="34290" anchor="ctr"/>
                </a:tc>
                <a:tc>
                  <a:txBody>
                    <a:bodyPr/>
                    <a:lstStyle/>
                    <a:p>
                      <a:r>
                        <a:rPr lang="en-US" sz="1100" dirty="0"/>
                        <a:t>AMLS as a Realtime Webservice:</a:t>
                      </a:r>
                    </a:p>
                    <a:p>
                      <a:pPr marL="285750" indent="-285750">
                        <a:buFont typeface="Arial" panose="020B0604020202020204" pitchFamily="34" charset="0"/>
                        <a:buChar char="•"/>
                      </a:pPr>
                      <a:r>
                        <a:rPr lang="en-US" sz="1100" dirty="0"/>
                        <a:t>AKS/ACI</a:t>
                      </a:r>
                    </a:p>
                    <a:p>
                      <a:pPr marL="285750" indent="-285750">
                        <a:buFont typeface="Arial" panose="020B0604020202020204" pitchFamily="34" charset="0"/>
                        <a:buChar char="•"/>
                      </a:pPr>
                      <a:r>
                        <a:rPr lang="en-US" sz="1100" dirty="0"/>
                        <a:t>Azure IoT Edge</a:t>
                      </a:r>
                    </a:p>
                    <a:p>
                      <a:pPr marL="285750" indent="-285750">
                        <a:buFont typeface="Arial" panose="020B0604020202020204" pitchFamily="34" charset="0"/>
                        <a:buChar char="•"/>
                      </a:pPr>
                      <a:r>
                        <a:rPr lang="en-US" sz="1100"/>
                        <a:t>FPGAs</a:t>
                      </a:r>
                      <a:endParaRPr lang="en-US" sz="1100" dirty="0"/>
                    </a:p>
                    <a:p>
                      <a:pPr marL="0" indent="0">
                        <a:buFont typeface="Arial" panose="020B0604020202020204" pitchFamily="34" charset="0"/>
                        <a:buNone/>
                      </a:pPr>
                      <a:r>
                        <a:rPr lang="en-US" sz="1100" dirty="0"/>
                        <a:t>AMLS as a Batch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AML Compute</a:t>
                      </a:r>
                    </a:p>
                  </a:txBody>
                  <a:tcPr marL="68580" marR="68580" marT="34290" marB="34290" anchor="ctr"/>
                </a:tc>
                <a:extLst>
                  <a:ext uri="{0D108BD9-81ED-4DB2-BD59-A6C34878D82A}">
                    <a16:rowId xmlns:a16="http://schemas.microsoft.com/office/drawing/2014/main" val="1854936152"/>
                  </a:ext>
                </a:extLst>
              </a:tr>
              <a:tr h="655370">
                <a:tc>
                  <a:txBody>
                    <a:bodyPr/>
                    <a:lstStyle/>
                    <a:p>
                      <a:r>
                        <a:rPr lang="en-US" sz="1100" dirty="0"/>
                        <a:t>Some other R Package</a:t>
                      </a:r>
                    </a:p>
                  </a:txBody>
                  <a:tcPr marL="68580" marR="68580" marT="34290" marB="34290" anchor="ctr"/>
                </a:tc>
                <a:tc>
                  <a:txBody>
                    <a:bodyPr/>
                    <a:lstStyle/>
                    <a:p>
                      <a:pPr algn="ctr"/>
                      <a:r>
                        <a:rPr lang="en-US" sz="240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effectLst/>
                          <a:uLnTx/>
                          <a:uFillTx/>
                        </a:rPr>
                        <a:t>(Maybe using ML Server on a DSVM…)</a:t>
                      </a:r>
                      <a:endParaRPr kumimoji="0" lang="en-US" sz="1400" b="0" i="0" u="none" strike="noStrike" kern="1200" cap="none" spc="0" normalizeH="0" baseline="0" noProof="0" dirty="0">
                        <a:ln>
                          <a:noFill/>
                        </a:ln>
                        <a:solidFill>
                          <a:srgbClr val="57585B"/>
                        </a:solidFill>
                        <a:effectLst/>
                        <a:uLnTx/>
                        <a:uFillTx/>
                        <a:latin typeface="+mn-lt"/>
                        <a:ea typeface="+mn-ea"/>
                        <a:cs typeface="+mn-cs"/>
                      </a:endParaRPr>
                    </a:p>
                  </a:txBody>
                  <a:tcPr marL="68580" marR="68580" marT="34290" marB="34290" anchor="ctr"/>
                </a:tc>
                <a:extLst>
                  <a:ext uri="{0D108BD9-81ED-4DB2-BD59-A6C34878D82A}">
                    <a16:rowId xmlns:a16="http://schemas.microsoft.com/office/drawing/2014/main" val="225491738"/>
                  </a:ext>
                </a:extLst>
              </a:tr>
            </a:tbl>
          </a:graphicData>
        </a:graphic>
      </p:graphicFrame>
    </p:spTree>
    <p:extLst>
      <p:ext uri="{BB962C8B-B14F-4D97-AF65-F5344CB8AC3E}">
        <p14:creationId xmlns:p14="http://schemas.microsoft.com/office/powerpoint/2010/main" val="3428751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7B7B-D332-419E-8931-0E9FEB5E81A1}"/>
              </a:ext>
            </a:extLst>
          </p:cNvPr>
          <p:cNvSpPr>
            <a:spLocks noGrp="1"/>
          </p:cNvSpPr>
          <p:nvPr>
            <p:ph type="title"/>
          </p:nvPr>
        </p:nvSpPr>
        <p:spPr/>
        <p:txBody>
          <a:bodyPr/>
          <a:lstStyle/>
          <a:p>
            <a:r>
              <a:rPr lang="en-US" dirty="0"/>
              <a:t>Other Cluster Technologies</a:t>
            </a:r>
          </a:p>
        </p:txBody>
      </p:sp>
      <p:sp>
        <p:nvSpPr>
          <p:cNvPr id="3" name="Content Placeholder 2">
            <a:extLst>
              <a:ext uri="{FF2B5EF4-FFF2-40B4-BE49-F238E27FC236}">
                <a16:creationId xmlns:a16="http://schemas.microsoft.com/office/drawing/2014/main" id="{3358C045-9910-4409-AAB5-856DEE79ECF0}"/>
              </a:ext>
            </a:extLst>
          </p:cNvPr>
          <p:cNvSpPr>
            <a:spLocks noGrp="1"/>
          </p:cNvSpPr>
          <p:nvPr>
            <p:ph sz="quarter" idx="1"/>
          </p:nvPr>
        </p:nvSpPr>
        <p:spPr>
          <a:xfrm>
            <a:off x="612648" y="914400"/>
            <a:ext cx="8153400" cy="3657600"/>
          </a:xfrm>
        </p:spPr>
        <p:txBody>
          <a:bodyPr/>
          <a:lstStyle/>
          <a:p>
            <a:pPr>
              <a:lnSpc>
                <a:spcPct val="100000"/>
              </a:lnSpc>
            </a:pPr>
            <a:r>
              <a:rPr lang="en-US" dirty="0"/>
              <a:t>Parallel Virtual Machine (PVM)</a:t>
            </a:r>
          </a:p>
          <a:p>
            <a:pPr lvl="1">
              <a:lnSpc>
                <a:spcPct val="100000"/>
              </a:lnSpc>
              <a:spcBef>
                <a:spcPts val="0"/>
              </a:spcBef>
            </a:pPr>
            <a:r>
              <a:rPr lang="en-US" dirty="0"/>
              <a:t>Only for low-level languages like FORTRAN, C, and C++</a:t>
            </a:r>
          </a:p>
          <a:p>
            <a:pPr lvl="1">
              <a:lnSpc>
                <a:spcPct val="100000"/>
              </a:lnSpc>
              <a:spcBef>
                <a:spcPts val="0"/>
              </a:spcBef>
            </a:pPr>
            <a:r>
              <a:rPr lang="en-US" dirty="0">
                <a:hlinkClick r:id="rId2"/>
              </a:rPr>
              <a:t>Oak Ridge National Laboratory, 1989</a:t>
            </a:r>
            <a:endParaRPr lang="en-US" dirty="0"/>
          </a:p>
          <a:p>
            <a:pPr>
              <a:lnSpc>
                <a:spcPct val="100000"/>
              </a:lnSpc>
            </a:pPr>
            <a:r>
              <a:rPr lang="en-US" dirty="0"/>
              <a:t>Message Passing Interface (MPI)</a:t>
            </a:r>
          </a:p>
          <a:p>
            <a:pPr lvl="1">
              <a:lnSpc>
                <a:spcPct val="100000"/>
              </a:lnSpc>
              <a:spcBef>
                <a:spcPts val="0"/>
              </a:spcBef>
            </a:pPr>
            <a:r>
              <a:rPr lang="en-US" dirty="0"/>
              <a:t>Only for low-level languages, but plenty of interfaces to higher-level languages like R, Python, Java, etc.</a:t>
            </a:r>
          </a:p>
          <a:p>
            <a:pPr lvl="1">
              <a:lnSpc>
                <a:spcPct val="100000"/>
              </a:lnSpc>
              <a:spcBef>
                <a:spcPts val="0"/>
              </a:spcBef>
            </a:pPr>
            <a:r>
              <a:rPr lang="en-US" dirty="0"/>
              <a:t>Most popular today.</a:t>
            </a:r>
          </a:p>
          <a:p>
            <a:pPr lvl="1">
              <a:lnSpc>
                <a:spcPct val="100000"/>
              </a:lnSpc>
              <a:spcBef>
                <a:spcPts val="0"/>
              </a:spcBef>
            </a:pPr>
            <a:r>
              <a:rPr lang="en-US" dirty="0">
                <a:hlinkClick r:id="rId3"/>
              </a:rPr>
              <a:t>Dongarra, et al., 1992</a:t>
            </a:r>
            <a:endParaRPr lang="en-US" dirty="0"/>
          </a:p>
          <a:p>
            <a:pPr>
              <a:lnSpc>
                <a:spcPct val="100000"/>
              </a:lnSpc>
            </a:pPr>
            <a:r>
              <a:rPr lang="en-US" dirty="0"/>
              <a:t>Scalable Network of Workstations (SNOW)</a:t>
            </a:r>
          </a:p>
          <a:p>
            <a:pPr lvl="1">
              <a:lnSpc>
                <a:spcPct val="100000"/>
              </a:lnSpc>
              <a:spcBef>
                <a:spcPts val="0"/>
              </a:spcBef>
            </a:pPr>
            <a:r>
              <a:rPr lang="en-US" dirty="0"/>
              <a:t>Only for R</a:t>
            </a:r>
          </a:p>
          <a:p>
            <a:pPr lvl="1">
              <a:lnSpc>
                <a:spcPct val="100000"/>
              </a:lnSpc>
              <a:spcBef>
                <a:spcPts val="0"/>
              </a:spcBef>
            </a:pPr>
            <a:r>
              <a:rPr lang="en-US" dirty="0">
                <a:hlinkClick r:id="rId4"/>
              </a:rPr>
              <a:t>Tierney, et al., 2009</a:t>
            </a:r>
            <a:endParaRPr lang="en-US" dirty="0"/>
          </a:p>
          <a:p>
            <a:pPr>
              <a:lnSpc>
                <a:spcPct val="100000"/>
              </a:lnSpc>
            </a:pPr>
            <a:endParaRPr lang="en-US" dirty="0"/>
          </a:p>
          <a:p>
            <a:pPr>
              <a:lnSpc>
                <a:spcPct val="100000"/>
              </a:lnSpc>
            </a:pPr>
            <a:r>
              <a:rPr lang="en-US" dirty="0"/>
              <a:t>Common themes:</a:t>
            </a:r>
          </a:p>
          <a:p>
            <a:pPr lvl="1">
              <a:lnSpc>
                <a:spcPct val="100000"/>
              </a:lnSpc>
              <a:spcBef>
                <a:spcPts val="0"/>
              </a:spcBef>
            </a:pPr>
            <a:r>
              <a:rPr lang="en-US" dirty="0"/>
              <a:t>Multiple machines connected together (ethernet, </a:t>
            </a:r>
            <a:r>
              <a:rPr lang="en-US" dirty="0" err="1"/>
              <a:t>infiniband</a:t>
            </a:r>
            <a:r>
              <a:rPr lang="en-US" dirty="0"/>
              <a:t>, etc.)</a:t>
            </a:r>
          </a:p>
          <a:p>
            <a:pPr lvl="1">
              <a:lnSpc>
                <a:spcPct val="100000"/>
              </a:lnSpc>
              <a:spcBef>
                <a:spcPts val="0"/>
              </a:spcBef>
            </a:pPr>
            <a:r>
              <a:rPr lang="en-US" dirty="0"/>
              <a:t>Parallelism is based on cores across the cluster</a:t>
            </a:r>
          </a:p>
          <a:p>
            <a:pPr lvl="1">
              <a:lnSpc>
                <a:spcPct val="100000"/>
              </a:lnSpc>
              <a:spcBef>
                <a:spcPts val="0"/>
              </a:spcBef>
            </a:pPr>
            <a:r>
              <a:rPr lang="en-US" dirty="0"/>
              <a:t>Sharing resources like memory, HDD, CPUs, GPUs, etc.</a:t>
            </a:r>
          </a:p>
        </p:txBody>
      </p:sp>
    </p:spTree>
    <p:extLst>
      <p:ext uri="{BB962C8B-B14F-4D97-AF65-F5344CB8AC3E}">
        <p14:creationId xmlns:p14="http://schemas.microsoft.com/office/powerpoint/2010/main" val="27610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a:t>
            </a:r>
            <a:r>
              <a:rPr lang="en-US" dirty="0">
                <a:solidFill>
                  <a:schemeClr val="bg1">
                    <a:lumMod val="75000"/>
                  </a:schemeClr>
                </a:solidFill>
              </a:rPr>
              <a:t>Machine</a:t>
            </a:r>
            <a:r>
              <a:rPr lang="en-US" dirty="0"/>
              <a:t>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
        <p:nvSpPr>
          <p:cNvPr id="17" name="Google Shape;98;p17">
            <a:extLst>
              <a:ext uri="{FF2B5EF4-FFF2-40B4-BE49-F238E27FC236}">
                <a16:creationId xmlns:a16="http://schemas.microsoft.com/office/drawing/2014/main" id="{EB03CBD4-F7A6-45EF-9F3F-A9BF4812ADD6}"/>
              </a:ext>
            </a:extLst>
          </p:cNvPr>
          <p:cNvSpPr txBox="1">
            <a:spLocks/>
          </p:cNvSpPr>
          <p:nvPr/>
        </p:nvSpPr>
        <p:spPr>
          <a:xfrm rot="20768923">
            <a:off x="4038574" y="575950"/>
            <a:ext cx="11621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t>Deep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02CA-9BE6-4D21-B5DE-ABE274078824}"/>
              </a:ext>
            </a:extLst>
          </p:cNvPr>
          <p:cNvSpPr>
            <a:spLocks noGrp="1"/>
          </p:cNvSpPr>
          <p:nvPr>
            <p:ph type="title"/>
          </p:nvPr>
        </p:nvSpPr>
        <p:spPr/>
        <p:txBody>
          <a:bodyPr/>
          <a:lstStyle/>
          <a:p>
            <a:r>
              <a:rPr lang="en-US" dirty="0"/>
              <a:t>Deep Learning Frameworks</a:t>
            </a:r>
          </a:p>
        </p:txBody>
      </p:sp>
      <p:graphicFrame>
        <p:nvGraphicFramePr>
          <p:cNvPr id="4" name="Diagram 3">
            <a:extLst>
              <a:ext uri="{FF2B5EF4-FFF2-40B4-BE49-F238E27FC236}">
                <a16:creationId xmlns:a16="http://schemas.microsoft.com/office/drawing/2014/main" id="{B19DEA6B-A9C1-4FD6-BC19-604E1B0686BD}"/>
              </a:ext>
            </a:extLst>
          </p:cNvPr>
          <p:cNvGraphicFramePr/>
          <p:nvPr>
            <p:extLst>
              <p:ext uri="{D42A27DB-BD31-4B8C-83A1-F6EECF244321}">
                <p14:modId xmlns:p14="http://schemas.microsoft.com/office/powerpoint/2010/main" val="1788527960"/>
              </p:ext>
            </p:extLst>
          </p:nvPr>
        </p:nvGraphicFramePr>
        <p:xfrm>
          <a:off x="612648" y="914400"/>
          <a:ext cx="8153400"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866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936600"/>
            <a:ext cx="3903250" cy="755700"/>
          </a:xfrm>
        </p:spPr>
        <p:txBody>
          <a:bodyPr/>
          <a:lstStyle/>
          <a:p>
            <a:r>
              <a:rPr lang="en-US" dirty="0"/>
              <a:t>Deep Learning Options</a:t>
            </a:r>
            <a:br>
              <a:rPr lang="en-US" dirty="0"/>
            </a:br>
            <a:r>
              <a:rPr lang="en-US" dirty="0"/>
              <a:t>in the Cloud</a:t>
            </a:r>
          </a:p>
        </p:txBody>
      </p:sp>
      <p:graphicFrame>
        <p:nvGraphicFramePr>
          <p:cNvPr id="7" name="Diagram 6">
            <a:extLst>
              <a:ext uri="{FF2B5EF4-FFF2-40B4-BE49-F238E27FC236}">
                <a16:creationId xmlns:a16="http://schemas.microsoft.com/office/drawing/2014/main" id="{9B643453-A36E-496F-9BE6-0F0550C2C091}"/>
              </a:ext>
            </a:extLst>
          </p:cNvPr>
          <p:cNvGraphicFramePr/>
          <p:nvPr>
            <p:extLst>
              <p:ext uri="{D42A27DB-BD31-4B8C-83A1-F6EECF244321}">
                <p14:modId xmlns:p14="http://schemas.microsoft.com/office/powerpoint/2010/main" val="2377115140"/>
              </p:ext>
            </p:extLst>
          </p:nvPr>
        </p:nvGraphicFramePr>
        <p:xfrm>
          <a:off x="3695387" y="431711"/>
          <a:ext cx="5092196" cy="4360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842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1247</TotalTime>
  <Words>1588</Words>
  <Application>Microsoft Office PowerPoint</Application>
  <PresentationFormat>On-screen Show (16:9)</PresentationFormat>
  <Paragraphs>263</Paragraphs>
  <Slides>31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Raleway</vt:lpstr>
      <vt:lpstr>Arial</vt:lpstr>
      <vt:lpstr>Segoe UI</vt:lpstr>
      <vt:lpstr>Wingdings</vt:lpstr>
      <vt:lpstr>Lato</vt:lpstr>
      <vt:lpstr>Consolas</vt:lpstr>
      <vt:lpstr>Swiss</vt:lpstr>
      <vt:lpstr>Deep Learning</vt:lpstr>
      <vt:lpstr>Overview</vt:lpstr>
      <vt:lpstr>PowerPoint Presentation</vt:lpstr>
      <vt:lpstr>Other Cluster Technologies</vt:lpstr>
      <vt:lpstr>Intro to Machine Learning</vt:lpstr>
      <vt:lpstr>Deep Learning Frameworks</vt:lpstr>
      <vt:lpstr>Deep Learning Options in the Cloud</vt:lpstr>
      <vt:lpstr>Overview of Neural Networks</vt:lpstr>
      <vt:lpstr>PowerPoint Presentation</vt:lpstr>
      <vt:lpstr>ONNX</vt:lpstr>
      <vt:lpstr>Types of Processors (Well, the ones relevant to ML/DL/AI)</vt:lpstr>
      <vt:lpstr>CUDA and OpenCL</vt:lpstr>
      <vt:lpstr>Keras Model Walkthrough</vt:lpstr>
      <vt:lpstr>IMDB Dataset</vt:lpstr>
      <vt:lpstr>Models and Compiling</vt:lpstr>
      <vt:lpstr>Layers</vt:lpstr>
      <vt:lpstr>Fit, Save, and Show</vt:lpstr>
      <vt:lpstr>Model Operationalization</vt:lpstr>
      <vt:lpstr>Containerization</vt:lpstr>
      <vt:lpstr>Docker</vt:lpstr>
      <vt:lpstr>Container Orchestration</vt:lpstr>
      <vt:lpstr>PowerPoint Presentation</vt:lpstr>
      <vt:lpstr>“Now that my client has an ML model that they’re happy with, how do we go about using it in production?”</vt:lpstr>
      <vt:lpstr>Options in Azure</vt:lpstr>
      <vt:lpstr>Batch Scoring in Databricks</vt:lpstr>
      <vt:lpstr>API Serving using MMLSpark</vt:lpstr>
      <vt:lpstr>API Serving Example</vt:lpstr>
      <vt:lpstr>API Serving Example</vt:lpstr>
      <vt:lpstr>Other Features of MMLSpark</vt:lpstr>
      <vt:lpstr>Deployment on Azure Machine Learning Service</vt:lpstr>
      <vt:lpstr>Where Can We Deploy This Stuff (in Azure)?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148</cp:revision>
  <dcterms:created xsi:type="dcterms:W3CDTF">2019-01-02T02:35:54Z</dcterms:created>
  <dcterms:modified xsi:type="dcterms:W3CDTF">2019-04-16T15:06:44Z</dcterms:modified>
</cp:coreProperties>
</file>